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678" r:id="rId2"/>
    <p:sldId id="576" r:id="rId3"/>
    <p:sldId id="677" r:id="rId4"/>
    <p:sldId id="572" r:id="rId5"/>
    <p:sldId id="555" r:id="rId6"/>
    <p:sldId id="559" r:id="rId7"/>
    <p:sldId id="574" r:id="rId8"/>
    <p:sldId id="558" r:id="rId9"/>
    <p:sldId id="556" r:id="rId10"/>
    <p:sldId id="557" r:id="rId11"/>
    <p:sldId id="573" r:id="rId12"/>
    <p:sldId id="672" r:id="rId13"/>
    <p:sldId id="675" r:id="rId14"/>
    <p:sldId id="690" r:id="rId15"/>
    <p:sldId id="684" r:id="rId16"/>
    <p:sldId id="688" r:id="rId17"/>
    <p:sldId id="685" r:id="rId18"/>
    <p:sldId id="687" r:id="rId19"/>
    <p:sldId id="689" r:id="rId20"/>
    <p:sldId id="617" r:id="rId21"/>
    <p:sldId id="618" r:id="rId22"/>
    <p:sldId id="679" r:id="rId23"/>
    <p:sldId id="680" r:id="rId24"/>
    <p:sldId id="681" r:id="rId25"/>
    <p:sldId id="682" r:id="rId26"/>
    <p:sldId id="683" r:id="rId27"/>
  </p:sldIdLst>
  <p:sldSz cx="12192000" cy="6858000"/>
  <p:notesSz cx="6742113"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3596" autoAdjust="0"/>
  </p:normalViewPr>
  <p:slideViewPr>
    <p:cSldViewPr snapToGrid="0">
      <p:cViewPr varScale="1">
        <p:scale>
          <a:sx n="81" d="100"/>
          <a:sy n="81" d="100"/>
        </p:scale>
        <p:origin x="684" y="78"/>
      </p:cViewPr>
      <p:guideLst/>
    </p:cSldViewPr>
  </p:slideViewPr>
  <p:notesTextViewPr>
    <p:cViewPr>
      <p:scale>
        <a:sx n="1" d="1"/>
        <a:sy n="1" d="1"/>
      </p:scale>
      <p:origin x="0" y="0"/>
    </p:cViewPr>
  </p:notesTextViewPr>
  <p:sorterViewPr>
    <p:cViewPr varScale="1">
      <p:scale>
        <a:sx n="100" d="100"/>
        <a:sy n="100" d="100"/>
      </p:scale>
      <p:origin x="0" y="-573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2F863F-02EF-4FD0-812E-D43EB5695678}"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en-US"/>
        </a:p>
      </dgm:t>
    </dgm:pt>
    <dgm:pt modelId="{69BD7D84-FF74-4554-920E-E0FA16DA0F4F}">
      <dgm:prSet phldrT="[Text]"/>
      <dgm:spPr/>
      <dgm:t>
        <a:bodyPr/>
        <a:lstStyle/>
        <a:p>
          <a:r>
            <a:rPr lang="fi-FI" b="1" dirty="0" smtClean="0"/>
            <a:t>ABB</a:t>
          </a:r>
          <a:endParaRPr lang="en-US" b="1" dirty="0"/>
        </a:p>
      </dgm:t>
    </dgm:pt>
    <dgm:pt modelId="{C844DB4E-9EC0-4654-818F-6B680878D79B}" type="parTrans" cxnId="{B1F00738-547C-4DFB-9811-A2B579ED0BC7}">
      <dgm:prSet/>
      <dgm:spPr/>
      <dgm:t>
        <a:bodyPr/>
        <a:lstStyle/>
        <a:p>
          <a:endParaRPr lang="en-US" b="1"/>
        </a:p>
      </dgm:t>
    </dgm:pt>
    <dgm:pt modelId="{E544D87F-24DD-4465-81E1-760CA1D62479}" type="sibTrans" cxnId="{B1F00738-547C-4DFB-9811-A2B579ED0BC7}">
      <dgm:prSet/>
      <dgm:spPr/>
      <dgm:t>
        <a:bodyPr/>
        <a:lstStyle/>
        <a:p>
          <a:endParaRPr lang="en-US" b="1"/>
        </a:p>
      </dgm:t>
    </dgm:pt>
    <dgm:pt modelId="{D5B8A400-0E4C-41DD-9191-5606B62D379B}">
      <dgm:prSet phldrT="[Text]"/>
      <dgm:spPr/>
      <dgm:t>
        <a:bodyPr/>
        <a:lstStyle/>
        <a:p>
          <a:r>
            <a:rPr lang="fi-FI" b="1" dirty="0" err="1" smtClean="0"/>
            <a:t>ambidexterity</a:t>
          </a:r>
          <a:endParaRPr lang="en-US" b="1" dirty="0"/>
        </a:p>
      </dgm:t>
    </dgm:pt>
    <dgm:pt modelId="{0EBA936C-0B26-4A67-BDEA-6A70C49B1FBF}" type="parTrans" cxnId="{D276ECA6-7B5F-4375-89C9-EF4DD179435B}">
      <dgm:prSet/>
      <dgm:spPr/>
      <dgm:t>
        <a:bodyPr/>
        <a:lstStyle/>
        <a:p>
          <a:endParaRPr lang="en-US" b="1"/>
        </a:p>
      </dgm:t>
    </dgm:pt>
    <dgm:pt modelId="{76C2E712-33D7-4FD7-BAE8-083BDBDD7B14}" type="sibTrans" cxnId="{D276ECA6-7B5F-4375-89C9-EF4DD179435B}">
      <dgm:prSet/>
      <dgm:spPr/>
      <dgm:t>
        <a:bodyPr/>
        <a:lstStyle/>
        <a:p>
          <a:endParaRPr lang="en-US" b="1"/>
        </a:p>
      </dgm:t>
    </dgm:pt>
    <dgm:pt modelId="{30DA25C8-8F46-4291-AD04-258F213706D1}">
      <dgm:prSet phldrT="[Text]"/>
      <dgm:spPr/>
      <dgm:t>
        <a:bodyPr/>
        <a:lstStyle/>
        <a:p>
          <a:r>
            <a:rPr lang="fi-FI" b="1" dirty="0" err="1" smtClean="0"/>
            <a:t>cognitive</a:t>
          </a:r>
          <a:r>
            <a:rPr lang="fi-FI" b="1" dirty="0" smtClean="0"/>
            <a:t> </a:t>
          </a:r>
          <a:r>
            <a:rPr lang="fi-FI" b="1" dirty="0" err="1" smtClean="0"/>
            <a:t>services</a:t>
          </a:r>
          <a:r>
            <a:rPr lang="fi-FI" b="1" dirty="0" smtClean="0"/>
            <a:t> and </a:t>
          </a:r>
          <a:r>
            <a:rPr lang="fi-FI" b="1" dirty="0" err="1" smtClean="0"/>
            <a:t>other</a:t>
          </a:r>
          <a:r>
            <a:rPr lang="fi-FI" b="1" dirty="0" smtClean="0"/>
            <a:t> </a:t>
          </a:r>
          <a:r>
            <a:rPr lang="fi-FI" b="1" dirty="0" err="1" smtClean="0"/>
            <a:t>APIs</a:t>
          </a:r>
          <a:endParaRPr lang="en-US" b="1" dirty="0"/>
        </a:p>
      </dgm:t>
    </dgm:pt>
    <dgm:pt modelId="{27B1B61D-046B-417C-9A8D-2811D67854AF}" type="parTrans" cxnId="{A58C7665-ED00-42E1-BACD-F1831889D4C7}">
      <dgm:prSet/>
      <dgm:spPr/>
      <dgm:t>
        <a:bodyPr/>
        <a:lstStyle/>
        <a:p>
          <a:endParaRPr lang="en-US" b="1"/>
        </a:p>
      </dgm:t>
    </dgm:pt>
    <dgm:pt modelId="{343076F4-5B0A-43A9-A409-8064E698D14C}" type="sibTrans" cxnId="{A58C7665-ED00-42E1-BACD-F1831889D4C7}">
      <dgm:prSet/>
      <dgm:spPr/>
      <dgm:t>
        <a:bodyPr/>
        <a:lstStyle/>
        <a:p>
          <a:endParaRPr lang="en-US" b="1"/>
        </a:p>
      </dgm:t>
    </dgm:pt>
    <dgm:pt modelId="{2128A699-1BF3-4506-B7F0-80C0B14C2858}">
      <dgm:prSet phldrT="[Text]"/>
      <dgm:spPr/>
      <dgm:t>
        <a:bodyPr/>
        <a:lstStyle/>
        <a:p>
          <a:r>
            <a:rPr lang="fi-FI" b="1" dirty="0" smtClean="0"/>
            <a:t>(</a:t>
          </a:r>
          <a:r>
            <a:rPr lang="fi-FI" b="1" dirty="0" err="1" smtClean="0"/>
            <a:t>hyper</a:t>
          </a:r>
          <a:r>
            <a:rPr lang="fi-FI" b="1" dirty="0" smtClean="0"/>
            <a:t>)-</a:t>
          </a:r>
          <a:r>
            <a:rPr lang="fi-FI" b="1" dirty="0" err="1" smtClean="0"/>
            <a:t>parameters</a:t>
          </a:r>
          <a:r>
            <a:rPr lang="fi-FI" b="1" dirty="0" smtClean="0"/>
            <a:t> and </a:t>
          </a:r>
          <a:r>
            <a:rPr lang="fi-FI" b="1" dirty="0" err="1" smtClean="0"/>
            <a:t>other</a:t>
          </a:r>
          <a:r>
            <a:rPr lang="fi-FI" b="1" dirty="0" smtClean="0"/>
            <a:t> </a:t>
          </a:r>
          <a:r>
            <a:rPr lang="fi-FI" b="1" dirty="0" err="1" smtClean="0"/>
            <a:t>programmable</a:t>
          </a:r>
          <a:r>
            <a:rPr lang="fi-FI" b="1" dirty="0" smtClean="0"/>
            <a:t> </a:t>
          </a:r>
          <a:r>
            <a:rPr lang="fi-FI" b="1" dirty="0" err="1" smtClean="0"/>
            <a:t>elements</a:t>
          </a:r>
          <a:endParaRPr lang="en-US" b="1" dirty="0"/>
        </a:p>
      </dgm:t>
    </dgm:pt>
    <dgm:pt modelId="{D7CA7AE0-9DF3-4082-9449-CBC9F1EA1AA4}" type="parTrans" cxnId="{CCE6DE6B-B0FD-4A14-B3CD-1C011E2796A7}">
      <dgm:prSet/>
      <dgm:spPr/>
      <dgm:t>
        <a:bodyPr/>
        <a:lstStyle/>
        <a:p>
          <a:endParaRPr lang="en-US" b="1"/>
        </a:p>
      </dgm:t>
    </dgm:pt>
    <dgm:pt modelId="{FE9B42A6-3EC4-4C0B-80EF-7D3C6ABD59AF}" type="sibTrans" cxnId="{CCE6DE6B-B0FD-4A14-B3CD-1C011E2796A7}">
      <dgm:prSet/>
      <dgm:spPr/>
      <dgm:t>
        <a:bodyPr/>
        <a:lstStyle/>
        <a:p>
          <a:endParaRPr lang="en-US" b="1"/>
        </a:p>
      </dgm:t>
    </dgm:pt>
    <dgm:pt modelId="{A045990F-A411-4639-8753-A0B41C6160F6}">
      <dgm:prSet phldrT="[Text]"/>
      <dgm:spPr/>
      <dgm:t>
        <a:bodyPr/>
        <a:lstStyle/>
        <a:p>
          <a:r>
            <a:rPr lang="fi-FI" b="1" dirty="0" smtClean="0"/>
            <a:t> </a:t>
          </a:r>
          <a:r>
            <a:rPr lang="fi-FI" b="1" dirty="0" err="1" smtClean="0"/>
            <a:t>information</a:t>
          </a:r>
          <a:r>
            <a:rPr lang="fi-FI" b="1" dirty="0" smtClean="0"/>
            <a:t> </a:t>
          </a:r>
          <a:r>
            <a:rPr lang="fi-FI" b="1" dirty="0" err="1" smtClean="0"/>
            <a:t>augmentation</a:t>
          </a:r>
          <a:endParaRPr lang="en-US" b="1" dirty="0"/>
        </a:p>
      </dgm:t>
    </dgm:pt>
    <dgm:pt modelId="{501D5D1D-641D-412D-9C9F-5DC404FE1A8E}" type="parTrans" cxnId="{4B482C5F-C9FB-4CE0-ABED-A799DCBD0E47}">
      <dgm:prSet/>
      <dgm:spPr/>
      <dgm:t>
        <a:bodyPr/>
        <a:lstStyle/>
        <a:p>
          <a:endParaRPr lang="en-US" b="1"/>
        </a:p>
      </dgm:t>
    </dgm:pt>
    <dgm:pt modelId="{58BB628A-FB40-4EC7-A224-25334C3EC52A}" type="sibTrans" cxnId="{4B482C5F-C9FB-4CE0-ABED-A799DCBD0E47}">
      <dgm:prSet/>
      <dgm:spPr/>
      <dgm:t>
        <a:bodyPr/>
        <a:lstStyle/>
        <a:p>
          <a:endParaRPr lang="en-US" b="1"/>
        </a:p>
      </dgm:t>
    </dgm:pt>
    <dgm:pt modelId="{9DD4C42B-D967-4CD6-A8B4-F9E37004CB4A}">
      <dgm:prSet phldrT="[Text]"/>
      <dgm:spPr/>
      <dgm:t>
        <a:bodyPr/>
        <a:lstStyle/>
        <a:p>
          <a:r>
            <a:rPr lang="fi-FI" b="1" dirty="0" smtClean="0"/>
            <a:t>18 </a:t>
          </a:r>
          <a:r>
            <a:rPr lang="fi-FI" b="1" dirty="0" err="1" smtClean="0"/>
            <a:t>automation</a:t>
          </a:r>
          <a:r>
            <a:rPr lang="fi-FI" b="1" dirty="0" smtClean="0"/>
            <a:t> </a:t>
          </a:r>
          <a:r>
            <a:rPr lang="fi-FI" b="1" dirty="0" err="1" smtClean="0"/>
            <a:t>capabilities</a:t>
          </a:r>
          <a:endParaRPr lang="en-US" b="1" dirty="0"/>
        </a:p>
      </dgm:t>
    </dgm:pt>
    <dgm:pt modelId="{F5E523D9-CFE6-45AD-8CB5-A3EE83C4A22B}" type="parTrans" cxnId="{B92D8334-8A90-44E4-94EF-5D04079DE5EC}">
      <dgm:prSet/>
      <dgm:spPr/>
      <dgm:t>
        <a:bodyPr/>
        <a:lstStyle/>
        <a:p>
          <a:endParaRPr lang="en-US" b="1"/>
        </a:p>
      </dgm:t>
    </dgm:pt>
    <dgm:pt modelId="{5F84629B-7AE3-4CB5-AA91-17C2BE28FADE}" type="sibTrans" cxnId="{B92D8334-8A90-44E4-94EF-5D04079DE5EC}">
      <dgm:prSet/>
      <dgm:spPr/>
      <dgm:t>
        <a:bodyPr/>
        <a:lstStyle/>
        <a:p>
          <a:endParaRPr lang="en-US" b="1"/>
        </a:p>
      </dgm:t>
    </dgm:pt>
    <dgm:pt modelId="{C3ACA489-BFAD-4B96-9393-A99105ECA89F}">
      <dgm:prSet phldrT="[Text]"/>
      <dgm:spPr/>
      <dgm:t>
        <a:bodyPr/>
        <a:lstStyle/>
        <a:p>
          <a:r>
            <a:rPr lang="fi-FI" b="1" dirty="0" err="1" smtClean="0"/>
            <a:t>building</a:t>
          </a:r>
          <a:r>
            <a:rPr lang="fi-FI" b="1" dirty="0" smtClean="0"/>
            <a:t> </a:t>
          </a:r>
          <a:r>
            <a:rPr lang="fi-FI" b="1" dirty="0" err="1" smtClean="0"/>
            <a:t>blocks</a:t>
          </a:r>
          <a:endParaRPr lang="en-US" b="1" dirty="0"/>
        </a:p>
      </dgm:t>
    </dgm:pt>
    <dgm:pt modelId="{81984C12-987F-4C10-B5C3-5A4F2B6EB1E1}" type="sibTrans" cxnId="{DD6C0351-299D-4C94-A91A-5CAC00DD904D}">
      <dgm:prSet/>
      <dgm:spPr/>
      <dgm:t>
        <a:bodyPr/>
        <a:lstStyle/>
        <a:p>
          <a:endParaRPr lang="en-US" b="1"/>
        </a:p>
      </dgm:t>
    </dgm:pt>
    <dgm:pt modelId="{F1EAD6FC-582F-4EE1-9655-BDD083BDFF74}" type="parTrans" cxnId="{DD6C0351-299D-4C94-A91A-5CAC00DD904D}">
      <dgm:prSet/>
      <dgm:spPr/>
      <dgm:t>
        <a:bodyPr/>
        <a:lstStyle/>
        <a:p>
          <a:endParaRPr lang="en-US" b="1"/>
        </a:p>
      </dgm:t>
    </dgm:pt>
    <dgm:pt modelId="{92C79B58-D78F-48DD-8B1D-82972DB1FEA8}">
      <dgm:prSet phldrT="[Text]"/>
      <dgm:spPr/>
      <dgm:t>
        <a:bodyPr/>
        <a:lstStyle/>
        <a:p>
          <a:r>
            <a:rPr lang="fi-FI" b="1" dirty="0" err="1" smtClean="0"/>
            <a:t>intelligence</a:t>
          </a:r>
          <a:r>
            <a:rPr lang="fi-FI" b="1" dirty="0" smtClean="0"/>
            <a:t> </a:t>
          </a:r>
          <a:r>
            <a:rPr lang="fi-FI" b="1" dirty="0" err="1" smtClean="0"/>
            <a:t>amplification</a:t>
          </a:r>
          <a:endParaRPr lang="en-US" b="1" dirty="0"/>
        </a:p>
      </dgm:t>
    </dgm:pt>
    <dgm:pt modelId="{89FBC2AE-4F91-40D4-B950-9EE60BE11160}" type="sibTrans" cxnId="{80030446-F9A4-4A81-85E9-94CFBC2BF486}">
      <dgm:prSet/>
      <dgm:spPr/>
      <dgm:t>
        <a:bodyPr/>
        <a:lstStyle/>
        <a:p>
          <a:endParaRPr lang="en-US" b="1"/>
        </a:p>
      </dgm:t>
    </dgm:pt>
    <dgm:pt modelId="{BF95B026-AE22-4420-A367-88D73A0AC100}" type="parTrans" cxnId="{80030446-F9A4-4A81-85E9-94CFBC2BF486}">
      <dgm:prSet/>
      <dgm:spPr/>
      <dgm:t>
        <a:bodyPr/>
        <a:lstStyle/>
        <a:p>
          <a:endParaRPr lang="en-US" b="1"/>
        </a:p>
      </dgm:t>
    </dgm:pt>
    <dgm:pt modelId="{6705F70E-B427-4490-846B-36CBFBC605F7}">
      <dgm:prSet phldrT="[Text]"/>
      <dgm:spPr/>
      <dgm:t>
        <a:bodyPr/>
        <a:lstStyle/>
        <a:p>
          <a:r>
            <a:rPr lang="fi-FI" b="1" dirty="0" smtClean="0"/>
            <a:t>data </a:t>
          </a:r>
          <a:r>
            <a:rPr lang="fi-FI" b="1" dirty="0" err="1" smtClean="0"/>
            <a:t>strategy</a:t>
          </a:r>
          <a:endParaRPr lang="en-US" b="1" dirty="0"/>
        </a:p>
      </dgm:t>
    </dgm:pt>
    <dgm:pt modelId="{C0DE34A4-2857-4549-BF42-78A2DA0293B0}" type="parTrans" cxnId="{8F738808-CA3F-423D-895C-2EBD8D35C512}">
      <dgm:prSet/>
      <dgm:spPr/>
      <dgm:t>
        <a:bodyPr/>
        <a:lstStyle/>
        <a:p>
          <a:endParaRPr lang="en-US" b="1"/>
        </a:p>
      </dgm:t>
    </dgm:pt>
    <dgm:pt modelId="{99176028-B9FE-40F8-AB15-61F148C90A9D}" type="sibTrans" cxnId="{8F738808-CA3F-423D-895C-2EBD8D35C512}">
      <dgm:prSet/>
      <dgm:spPr/>
      <dgm:t>
        <a:bodyPr/>
        <a:lstStyle/>
        <a:p>
          <a:endParaRPr lang="en-US" b="1"/>
        </a:p>
      </dgm:t>
    </dgm:pt>
    <dgm:pt modelId="{9659183A-AA5D-4ACF-9553-A0E9FD128D95}">
      <dgm:prSet phldrT="[Text]"/>
      <dgm:spPr/>
      <dgm:t>
        <a:bodyPr/>
        <a:lstStyle/>
        <a:p>
          <a:r>
            <a:rPr lang="fi-FI" b="1" dirty="0" err="1" smtClean="0"/>
            <a:t>intelligence</a:t>
          </a:r>
          <a:r>
            <a:rPr lang="fi-FI" b="1" dirty="0" smtClean="0"/>
            <a:t> </a:t>
          </a:r>
          <a:r>
            <a:rPr lang="fi-FI" b="1" dirty="0" err="1" smtClean="0"/>
            <a:t>agents</a:t>
          </a:r>
          <a:endParaRPr lang="en-US" b="1" dirty="0"/>
        </a:p>
      </dgm:t>
    </dgm:pt>
    <dgm:pt modelId="{98441553-E99E-4D07-A59E-D3FFCA2F835E}" type="parTrans" cxnId="{798E8714-8E3A-4A54-92AB-4DAAB117234E}">
      <dgm:prSet/>
      <dgm:spPr/>
      <dgm:t>
        <a:bodyPr/>
        <a:lstStyle/>
        <a:p>
          <a:endParaRPr lang="en-US" b="1"/>
        </a:p>
      </dgm:t>
    </dgm:pt>
    <dgm:pt modelId="{B81CE7CD-5E75-4D30-B692-3A847EB95976}" type="sibTrans" cxnId="{798E8714-8E3A-4A54-92AB-4DAAB117234E}">
      <dgm:prSet/>
      <dgm:spPr/>
      <dgm:t>
        <a:bodyPr/>
        <a:lstStyle/>
        <a:p>
          <a:endParaRPr lang="en-US" b="1"/>
        </a:p>
      </dgm:t>
    </dgm:pt>
    <dgm:pt modelId="{4EB04C40-9C83-4C2C-9D81-7DCD5CD1CD5D}">
      <dgm:prSet phldrT="[Text]"/>
      <dgm:spPr/>
      <dgm:t>
        <a:bodyPr/>
        <a:lstStyle/>
        <a:p>
          <a:r>
            <a:rPr lang="fi-FI" b="1" dirty="0" err="1" smtClean="0"/>
            <a:t>process</a:t>
          </a:r>
          <a:r>
            <a:rPr lang="fi-FI" b="1" dirty="0" smtClean="0"/>
            <a:t> </a:t>
          </a:r>
          <a:r>
            <a:rPr lang="fi-FI" b="1" dirty="0" err="1" smtClean="0"/>
            <a:t>capability</a:t>
          </a:r>
          <a:endParaRPr lang="en-US" b="1" dirty="0"/>
        </a:p>
      </dgm:t>
    </dgm:pt>
    <dgm:pt modelId="{0A8F2580-8A21-4867-A034-BF933064A96C}" type="parTrans" cxnId="{B6CB1738-3C95-48E1-B9C0-92E2B0705EBC}">
      <dgm:prSet/>
      <dgm:spPr/>
      <dgm:t>
        <a:bodyPr/>
        <a:lstStyle/>
        <a:p>
          <a:endParaRPr lang="en-US"/>
        </a:p>
      </dgm:t>
    </dgm:pt>
    <dgm:pt modelId="{93869E0D-5E1B-44E8-9A46-F4026773D52D}" type="sibTrans" cxnId="{B6CB1738-3C95-48E1-B9C0-92E2B0705EBC}">
      <dgm:prSet/>
      <dgm:spPr/>
      <dgm:t>
        <a:bodyPr/>
        <a:lstStyle/>
        <a:p>
          <a:endParaRPr lang="en-US"/>
        </a:p>
      </dgm:t>
    </dgm:pt>
    <dgm:pt modelId="{561CACD2-3411-47EE-9385-1C1FF3053C3F}">
      <dgm:prSet phldrT="[Text]"/>
      <dgm:spPr/>
      <dgm:t>
        <a:bodyPr/>
        <a:lstStyle/>
        <a:p>
          <a:r>
            <a:rPr lang="fi-FI" b="1" dirty="0" err="1" smtClean="0"/>
            <a:t>elements</a:t>
          </a:r>
          <a:r>
            <a:rPr lang="fi-FI" b="1" dirty="0" smtClean="0"/>
            <a:t> of business </a:t>
          </a:r>
          <a:r>
            <a:rPr lang="fi-FI" b="1" dirty="0" err="1" smtClean="0"/>
            <a:t>models</a:t>
          </a:r>
          <a:endParaRPr lang="en-US" b="1" dirty="0"/>
        </a:p>
      </dgm:t>
    </dgm:pt>
    <dgm:pt modelId="{CD737657-C6DE-4E82-9557-48094CB0CA6C}" type="parTrans" cxnId="{95A94F7C-90BA-4BE2-890F-A647A42349FA}">
      <dgm:prSet/>
      <dgm:spPr/>
      <dgm:t>
        <a:bodyPr/>
        <a:lstStyle/>
        <a:p>
          <a:endParaRPr lang="en-US"/>
        </a:p>
      </dgm:t>
    </dgm:pt>
    <dgm:pt modelId="{BB481822-C36B-4CE7-9ED3-DEBCDC8D8209}" type="sibTrans" cxnId="{95A94F7C-90BA-4BE2-890F-A647A42349FA}">
      <dgm:prSet/>
      <dgm:spPr/>
      <dgm:t>
        <a:bodyPr/>
        <a:lstStyle/>
        <a:p>
          <a:endParaRPr lang="en-US"/>
        </a:p>
      </dgm:t>
    </dgm:pt>
    <dgm:pt modelId="{A82DD3F9-D50A-473B-8FA6-F9305331E1D7}" type="pres">
      <dgm:prSet presAssocID="{F12F863F-02EF-4FD0-812E-D43EB5695678}" presName="diagram" presStyleCnt="0">
        <dgm:presLayoutVars>
          <dgm:chPref val="1"/>
          <dgm:dir/>
          <dgm:animOne val="branch"/>
          <dgm:animLvl val="lvl"/>
          <dgm:resizeHandles val="exact"/>
        </dgm:presLayoutVars>
      </dgm:prSet>
      <dgm:spPr/>
      <dgm:t>
        <a:bodyPr/>
        <a:lstStyle/>
        <a:p>
          <a:endParaRPr lang="en-US"/>
        </a:p>
      </dgm:t>
    </dgm:pt>
    <dgm:pt modelId="{8891776E-01C7-429B-95F7-E0A11D6831E8}" type="pres">
      <dgm:prSet presAssocID="{69BD7D84-FF74-4554-920E-E0FA16DA0F4F}" presName="root1" presStyleCnt="0"/>
      <dgm:spPr/>
    </dgm:pt>
    <dgm:pt modelId="{10241263-03A2-4936-B6EB-A1A57C9B0902}" type="pres">
      <dgm:prSet presAssocID="{69BD7D84-FF74-4554-920E-E0FA16DA0F4F}" presName="LevelOneTextNode" presStyleLbl="node0" presStyleIdx="0" presStyleCnt="1">
        <dgm:presLayoutVars>
          <dgm:chPref val="3"/>
        </dgm:presLayoutVars>
      </dgm:prSet>
      <dgm:spPr/>
      <dgm:t>
        <a:bodyPr/>
        <a:lstStyle/>
        <a:p>
          <a:endParaRPr lang="en-US"/>
        </a:p>
      </dgm:t>
    </dgm:pt>
    <dgm:pt modelId="{7085D7BF-E770-4F13-B092-89AEC98E9C07}" type="pres">
      <dgm:prSet presAssocID="{69BD7D84-FF74-4554-920E-E0FA16DA0F4F}" presName="level2hierChild" presStyleCnt="0"/>
      <dgm:spPr/>
    </dgm:pt>
    <dgm:pt modelId="{343D8A92-64F1-46C9-81F8-898F8643D7B6}" type="pres">
      <dgm:prSet presAssocID="{0EBA936C-0B26-4A67-BDEA-6A70C49B1FBF}" presName="conn2-1" presStyleLbl="parChTrans1D2" presStyleIdx="0" presStyleCnt="2"/>
      <dgm:spPr/>
      <dgm:t>
        <a:bodyPr/>
        <a:lstStyle/>
        <a:p>
          <a:endParaRPr lang="en-US"/>
        </a:p>
      </dgm:t>
    </dgm:pt>
    <dgm:pt modelId="{FFE7CBA5-C7A3-47B0-9175-8A33E466CDB4}" type="pres">
      <dgm:prSet presAssocID="{0EBA936C-0B26-4A67-BDEA-6A70C49B1FBF}" presName="connTx" presStyleLbl="parChTrans1D2" presStyleIdx="0" presStyleCnt="2"/>
      <dgm:spPr/>
      <dgm:t>
        <a:bodyPr/>
        <a:lstStyle/>
        <a:p>
          <a:endParaRPr lang="en-US"/>
        </a:p>
      </dgm:t>
    </dgm:pt>
    <dgm:pt modelId="{DA9E8C13-6A8C-4C75-8D18-30F27F19C753}" type="pres">
      <dgm:prSet presAssocID="{D5B8A400-0E4C-41DD-9191-5606B62D379B}" presName="root2" presStyleCnt="0"/>
      <dgm:spPr/>
    </dgm:pt>
    <dgm:pt modelId="{C9BE7F3F-C4F4-4083-9BDF-2FBAC7678899}" type="pres">
      <dgm:prSet presAssocID="{D5B8A400-0E4C-41DD-9191-5606B62D379B}" presName="LevelTwoTextNode" presStyleLbl="node2" presStyleIdx="0" presStyleCnt="2">
        <dgm:presLayoutVars>
          <dgm:chPref val="3"/>
        </dgm:presLayoutVars>
      </dgm:prSet>
      <dgm:spPr/>
      <dgm:t>
        <a:bodyPr/>
        <a:lstStyle/>
        <a:p>
          <a:endParaRPr lang="en-US"/>
        </a:p>
      </dgm:t>
    </dgm:pt>
    <dgm:pt modelId="{36D57242-A80B-47D9-ACA7-902F29739477}" type="pres">
      <dgm:prSet presAssocID="{D5B8A400-0E4C-41DD-9191-5606B62D379B}" presName="level3hierChild" presStyleCnt="0"/>
      <dgm:spPr/>
    </dgm:pt>
    <dgm:pt modelId="{4EC7D82B-6839-4A6C-AAD4-58048F2404ED}" type="pres">
      <dgm:prSet presAssocID="{BF95B026-AE22-4420-A367-88D73A0AC100}" presName="conn2-1" presStyleLbl="parChTrans1D3" presStyleIdx="0" presStyleCnt="5"/>
      <dgm:spPr/>
      <dgm:t>
        <a:bodyPr/>
        <a:lstStyle/>
        <a:p>
          <a:endParaRPr lang="en-US"/>
        </a:p>
      </dgm:t>
    </dgm:pt>
    <dgm:pt modelId="{CA5C01C2-CEFD-4682-99E6-24620E9186D9}" type="pres">
      <dgm:prSet presAssocID="{BF95B026-AE22-4420-A367-88D73A0AC100}" presName="connTx" presStyleLbl="parChTrans1D3" presStyleIdx="0" presStyleCnt="5"/>
      <dgm:spPr/>
      <dgm:t>
        <a:bodyPr/>
        <a:lstStyle/>
        <a:p>
          <a:endParaRPr lang="en-US"/>
        </a:p>
      </dgm:t>
    </dgm:pt>
    <dgm:pt modelId="{9E194628-0D44-4B82-9CD5-F9FEE3B2C061}" type="pres">
      <dgm:prSet presAssocID="{92C79B58-D78F-48DD-8B1D-82972DB1FEA8}" presName="root2" presStyleCnt="0"/>
      <dgm:spPr/>
    </dgm:pt>
    <dgm:pt modelId="{36EC9D25-B365-4CFF-B7D7-CE60ED074357}" type="pres">
      <dgm:prSet presAssocID="{92C79B58-D78F-48DD-8B1D-82972DB1FEA8}" presName="LevelTwoTextNode" presStyleLbl="node3" presStyleIdx="0" presStyleCnt="5">
        <dgm:presLayoutVars>
          <dgm:chPref val="3"/>
        </dgm:presLayoutVars>
      </dgm:prSet>
      <dgm:spPr/>
      <dgm:t>
        <a:bodyPr/>
        <a:lstStyle/>
        <a:p>
          <a:endParaRPr lang="en-US"/>
        </a:p>
      </dgm:t>
    </dgm:pt>
    <dgm:pt modelId="{4F437209-10B2-41EA-B038-C370EAC72B3A}" type="pres">
      <dgm:prSet presAssocID="{92C79B58-D78F-48DD-8B1D-82972DB1FEA8}" presName="level3hierChild" presStyleCnt="0"/>
      <dgm:spPr/>
    </dgm:pt>
    <dgm:pt modelId="{C27C6112-4AB8-4C3E-9782-79A33AB9D1B3}" type="pres">
      <dgm:prSet presAssocID="{F5E523D9-CFE6-45AD-8CB5-A3EE83C4A22B}" presName="conn2-1" presStyleLbl="parChTrans1D4" presStyleIdx="0" presStyleCnt="4"/>
      <dgm:spPr/>
      <dgm:t>
        <a:bodyPr/>
        <a:lstStyle/>
        <a:p>
          <a:endParaRPr lang="en-US"/>
        </a:p>
      </dgm:t>
    </dgm:pt>
    <dgm:pt modelId="{C1D95282-C669-4C0B-8AC0-C11741D011A6}" type="pres">
      <dgm:prSet presAssocID="{F5E523D9-CFE6-45AD-8CB5-A3EE83C4A22B}" presName="connTx" presStyleLbl="parChTrans1D4" presStyleIdx="0" presStyleCnt="4"/>
      <dgm:spPr/>
      <dgm:t>
        <a:bodyPr/>
        <a:lstStyle/>
        <a:p>
          <a:endParaRPr lang="en-US"/>
        </a:p>
      </dgm:t>
    </dgm:pt>
    <dgm:pt modelId="{563ABE95-F25F-4884-99A1-53273446DEC8}" type="pres">
      <dgm:prSet presAssocID="{9DD4C42B-D967-4CD6-A8B4-F9E37004CB4A}" presName="root2" presStyleCnt="0"/>
      <dgm:spPr/>
    </dgm:pt>
    <dgm:pt modelId="{D48DC12B-B8CB-4C95-A6DB-F1FC40B04D67}" type="pres">
      <dgm:prSet presAssocID="{9DD4C42B-D967-4CD6-A8B4-F9E37004CB4A}" presName="LevelTwoTextNode" presStyleLbl="node4" presStyleIdx="0" presStyleCnt="4">
        <dgm:presLayoutVars>
          <dgm:chPref val="3"/>
        </dgm:presLayoutVars>
      </dgm:prSet>
      <dgm:spPr/>
      <dgm:t>
        <a:bodyPr/>
        <a:lstStyle/>
        <a:p>
          <a:endParaRPr lang="en-US"/>
        </a:p>
      </dgm:t>
    </dgm:pt>
    <dgm:pt modelId="{7A45E305-1510-4418-B82B-5C4646B4A3D7}" type="pres">
      <dgm:prSet presAssocID="{9DD4C42B-D967-4CD6-A8B4-F9E37004CB4A}" presName="level3hierChild" presStyleCnt="0"/>
      <dgm:spPr/>
    </dgm:pt>
    <dgm:pt modelId="{F22FD7BE-B5F4-4159-B63C-3599BA44A6EA}" type="pres">
      <dgm:prSet presAssocID="{98441553-E99E-4D07-A59E-D3FFCA2F835E}" presName="conn2-1" presStyleLbl="parChTrans1D4" presStyleIdx="1" presStyleCnt="4"/>
      <dgm:spPr/>
      <dgm:t>
        <a:bodyPr/>
        <a:lstStyle/>
        <a:p>
          <a:endParaRPr lang="en-US"/>
        </a:p>
      </dgm:t>
    </dgm:pt>
    <dgm:pt modelId="{97314435-DF36-4067-A7AC-89C8192138A8}" type="pres">
      <dgm:prSet presAssocID="{98441553-E99E-4D07-A59E-D3FFCA2F835E}" presName="connTx" presStyleLbl="parChTrans1D4" presStyleIdx="1" presStyleCnt="4"/>
      <dgm:spPr/>
      <dgm:t>
        <a:bodyPr/>
        <a:lstStyle/>
        <a:p>
          <a:endParaRPr lang="en-US"/>
        </a:p>
      </dgm:t>
    </dgm:pt>
    <dgm:pt modelId="{AFFA2A90-B8CB-4C20-B1A3-6ABC94D4818C}" type="pres">
      <dgm:prSet presAssocID="{9659183A-AA5D-4ACF-9553-A0E9FD128D95}" presName="root2" presStyleCnt="0"/>
      <dgm:spPr/>
    </dgm:pt>
    <dgm:pt modelId="{36B956DC-1D66-4AB3-AF7C-77EB5D95C5A3}" type="pres">
      <dgm:prSet presAssocID="{9659183A-AA5D-4ACF-9553-A0E9FD128D95}" presName="LevelTwoTextNode" presStyleLbl="node4" presStyleIdx="1" presStyleCnt="4">
        <dgm:presLayoutVars>
          <dgm:chPref val="3"/>
        </dgm:presLayoutVars>
      </dgm:prSet>
      <dgm:spPr/>
      <dgm:t>
        <a:bodyPr/>
        <a:lstStyle/>
        <a:p>
          <a:endParaRPr lang="en-US"/>
        </a:p>
      </dgm:t>
    </dgm:pt>
    <dgm:pt modelId="{F8752F39-2A77-4130-9650-2EA1CCAAD8F2}" type="pres">
      <dgm:prSet presAssocID="{9659183A-AA5D-4ACF-9553-A0E9FD128D95}" presName="level3hierChild" presStyleCnt="0"/>
      <dgm:spPr/>
    </dgm:pt>
    <dgm:pt modelId="{A48BB79E-7E4F-4C23-A598-74BF0E17317C}" type="pres">
      <dgm:prSet presAssocID="{501D5D1D-641D-412D-9C9F-5DC404FE1A8E}" presName="conn2-1" presStyleLbl="parChTrans1D3" presStyleIdx="1" presStyleCnt="5"/>
      <dgm:spPr/>
      <dgm:t>
        <a:bodyPr/>
        <a:lstStyle/>
        <a:p>
          <a:endParaRPr lang="en-US"/>
        </a:p>
      </dgm:t>
    </dgm:pt>
    <dgm:pt modelId="{A7A999CB-AF0D-4739-9A76-69D9AD8B6F25}" type="pres">
      <dgm:prSet presAssocID="{501D5D1D-641D-412D-9C9F-5DC404FE1A8E}" presName="connTx" presStyleLbl="parChTrans1D3" presStyleIdx="1" presStyleCnt="5"/>
      <dgm:spPr/>
      <dgm:t>
        <a:bodyPr/>
        <a:lstStyle/>
        <a:p>
          <a:endParaRPr lang="en-US"/>
        </a:p>
      </dgm:t>
    </dgm:pt>
    <dgm:pt modelId="{C1DF85D1-5AE8-4105-AA15-87ED590F4FBB}" type="pres">
      <dgm:prSet presAssocID="{A045990F-A411-4639-8753-A0B41C6160F6}" presName="root2" presStyleCnt="0"/>
      <dgm:spPr/>
    </dgm:pt>
    <dgm:pt modelId="{7AA9CAF7-25A4-462A-A578-F16468F97D98}" type="pres">
      <dgm:prSet presAssocID="{A045990F-A411-4639-8753-A0B41C6160F6}" presName="LevelTwoTextNode" presStyleLbl="node3" presStyleIdx="1" presStyleCnt="5">
        <dgm:presLayoutVars>
          <dgm:chPref val="3"/>
        </dgm:presLayoutVars>
      </dgm:prSet>
      <dgm:spPr/>
      <dgm:t>
        <a:bodyPr/>
        <a:lstStyle/>
        <a:p>
          <a:endParaRPr lang="en-US"/>
        </a:p>
      </dgm:t>
    </dgm:pt>
    <dgm:pt modelId="{A8C57790-7A8D-41C6-9B3B-8254FDDC28F2}" type="pres">
      <dgm:prSet presAssocID="{A045990F-A411-4639-8753-A0B41C6160F6}" presName="level3hierChild" presStyleCnt="0"/>
      <dgm:spPr/>
    </dgm:pt>
    <dgm:pt modelId="{153BADB9-0595-4853-90A7-4B6E5787C6D5}" type="pres">
      <dgm:prSet presAssocID="{C0DE34A4-2857-4549-BF42-78A2DA0293B0}" presName="conn2-1" presStyleLbl="parChTrans1D4" presStyleIdx="2" presStyleCnt="4"/>
      <dgm:spPr/>
      <dgm:t>
        <a:bodyPr/>
        <a:lstStyle/>
        <a:p>
          <a:endParaRPr lang="en-US"/>
        </a:p>
      </dgm:t>
    </dgm:pt>
    <dgm:pt modelId="{658B8DA2-81B8-42D9-A9FB-20296C9232BB}" type="pres">
      <dgm:prSet presAssocID="{C0DE34A4-2857-4549-BF42-78A2DA0293B0}" presName="connTx" presStyleLbl="parChTrans1D4" presStyleIdx="2" presStyleCnt="4"/>
      <dgm:spPr/>
      <dgm:t>
        <a:bodyPr/>
        <a:lstStyle/>
        <a:p>
          <a:endParaRPr lang="en-US"/>
        </a:p>
      </dgm:t>
    </dgm:pt>
    <dgm:pt modelId="{BC406432-0E84-4120-863A-34130BB5DCAF}" type="pres">
      <dgm:prSet presAssocID="{6705F70E-B427-4490-846B-36CBFBC605F7}" presName="root2" presStyleCnt="0"/>
      <dgm:spPr/>
    </dgm:pt>
    <dgm:pt modelId="{E433375A-6D39-4C61-A282-0CB63644C4B6}" type="pres">
      <dgm:prSet presAssocID="{6705F70E-B427-4490-846B-36CBFBC605F7}" presName="LevelTwoTextNode" presStyleLbl="node4" presStyleIdx="2" presStyleCnt="4">
        <dgm:presLayoutVars>
          <dgm:chPref val="3"/>
        </dgm:presLayoutVars>
      </dgm:prSet>
      <dgm:spPr/>
      <dgm:t>
        <a:bodyPr/>
        <a:lstStyle/>
        <a:p>
          <a:endParaRPr lang="en-US"/>
        </a:p>
      </dgm:t>
    </dgm:pt>
    <dgm:pt modelId="{FC0E3DA3-5E89-4CBC-A995-E6791A9EC57C}" type="pres">
      <dgm:prSet presAssocID="{6705F70E-B427-4490-846B-36CBFBC605F7}" presName="level3hierChild" presStyleCnt="0"/>
      <dgm:spPr/>
    </dgm:pt>
    <dgm:pt modelId="{B52CE91D-E6B4-40D1-91E5-1BCB2F173F26}" type="pres">
      <dgm:prSet presAssocID="{0A8F2580-8A21-4867-A034-BF933064A96C}" presName="conn2-1" presStyleLbl="parChTrans1D4" presStyleIdx="3" presStyleCnt="4"/>
      <dgm:spPr/>
      <dgm:t>
        <a:bodyPr/>
        <a:lstStyle/>
        <a:p>
          <a:endParaRPr lang="en-US"/>
        </a:p>
      </dgm:t>
    </dgm:pt>
    <dgm:pt modelId="{DF5C9494-5C38-4250-905C-9679B0741F85}" type="pres">
      <dgm:prSet presAssocID="{0A8F2580-8A21-4867-A034-BF933064A96C}" presName="connTx" presStyleLbl="parChTrans1D4" presStyleIdx="3" presStyleCnt="4"/>
      <dgm:spPr/>
      <dgm:t>
        <a:bodyPr/>
        <a:lstStyle/>
        <a:p>
          <a:endParaRPr lang="en-US"/>
        </a:p>
      </dgm:t>
    </dgm:pt>
    <dgm:pt modelId="{7E7CE86B-7F0C-4C7F-B43B-FACDDE6E4AA9}" type="pres">
      <dgm:prSet presAssocID="{4EB04C40-9C83-4C2C-9D81-7DCD5CD1CD5D}" presName="root2" presStyleCnt="0"/>
      <dgm:spPr/>
    </dgm:pt>
    <dgm:pt modelId="{937CE0EE-7FD2-454F-8ACE-886E266C379D}" type="pres">
      <dgm:prSet presAssocID="{4EB04C40-9C83-4C2C-9D81-7DCD5CD1CD5D}" presName="LevelTwoTextNode" presStyleLbl="node4" presStyleIdx="3" presStyleCnt="4">
        <dgm:presLayoutVars>
          <dgm:chPref val="3"/>
        </dgm:presLayoutVars>
      </dgm:prSet>
      <dgm:spPr/>
      <dgm:t>
        <a:bodyPr/>
        <a:lstStyle/>
        <a:p>
          <a:endParaRPr lang="en-US"/>
        </a:p>
      </dgm:t>
    </dgm:pt>
    <dgm:pt modelId="{CF68CB72-932A-47DC-83D8-899B827523AB}" type="pres">
      <dgm:prSet presAssocID="{4EB04C40-9C83-4C2C-9D81-7DCD5CD1CD5D}" presName="level3hierChild" presStyleCnt="0"/>
      <dgm:spPr/>
    </dgm:pt>
    <dgm:pt modelId="{37040627-0B06-49BC-BFC4-BC4C06A8B140}" type="pres">
      <dgm:prSet presAssocID="{F1EAD6FC-582F-4EE1-9655-BDD083BDFF74}" presName="conn2-1" presStyleLbl="parChTrans1D2" presStyleIdx="1" presStyleCnt="2"/>
      <dgm:spPr/>
      <dgm:t>
        <a:bodyPr/>
        <a:lstStyle/>
        <a:p>
          <a:endParaRPr lang="en-US"/>
        </a:p>
      </dgm:t>
    </dgm:pt>
    <dgm:pt modelId="{9F7B8F9D-4B9E-4878-ACE3-DED05CA933D6}" type="pres">
      <dgm:prSet presAssocID="{F1EAD6FC-582F-4EE1-9655-BDD083BDFF74}" presName="connTx" presStyleLbl="parChTrans1D2" presStyleIdx="1" presStyleCnt="2"/>
      <dgm:spPr/>
      <dgm:t>
        <a:bodyPr/>
        <a:lstStyle/>
        <a:p>
          <a:endParaRPr lang="en-US"/>
        </a:p>
      </dgm:t>
    </dgm:pt>
    <dgm:pt modelId="{330B93E5-CA27-4FEB-8622-1A425516AA68}" type="pres">
      <dgm:prSet presAssocID="{C3ACA489-BFAD-4B96-9393-A99105ECA89F}" presName="root2" presStyleCnt="0"/>
      <dgm:spPr/>
    </dgm:pt>
    <dgm:pt modelId="{ACED9C54-7D67-4DD3-A692-FC6220CD8177}" type="pres">
      <dgm:prSet presAssocID="{C3ACA489-BFAD-4B96-9393-A99105ECA89F}" presName="LevelTwoTextNode" presStyleLbl="node2" presStyleIdx="1" presStyleCnt="2">
        <dgm:presLayoutVars>
          <dgm:chPref val="3"/>
        </dgm:presLayoutVars>
      </dgm:prSet>
      <dgm:spPr/>
      <dgm:t>
        <a:bodyPr/>
        <a:lstStyle/>
        <a:p>
          <a:endParaRPr lang="en-US"/>
        </a:p>
      </dgm:t>
    </dgm:pt>
    <dgm:pt modelId="{CF6E0D48-944B-4D7C-A20F-AA4D417E5E7C}" type="pres">
      <dgm:prSet presAssocID="{C3ACA489-BFAD-4B96-9393-A99105ECA89F}" presName="level3hierChild" presStyleCnt="0"/>
      <dgm:spPr/>
    </dgm:pt>
    <dgm:pt modelId="{A32C51B9-E3B5-4DA5-9A68-D4120BDE0E5C}" type="pres">
      <dgm:prSet presAssocID="{CD737657-C6DE-4E82-9557-48094CB0CA6C}" presName="conn2-1" presStyleLbl="parChTrans1D3" presStyleIdx="2" presStyleCnt="5"/>
      <dgm:spPr/>
      <dgm:t>
        <a:bodyPr/>
        <a:lstStyle/>
        <a:p>
          <a:endParaRPr lang="en-US"/>
        </a:p>
      </dgm:t>
    </dgm:pt>
    <dgm:pt modelId="{9B28FCDB-99B2-467B-B623-7D6EB2C343AA}" type="pres">
      <dgm:prSet presAssocID="{CD737657-C6DE-4E82-9557-48094CB0CA6C}" presName="connTx" presStyleLbl="parChTrans1D3" presStyleIdx="2" presStyleCnt="5"/>
      <dgm:spPr/>
      <dgm:t>
        <a:bodyPr/>
        <a:lstStyle/>
        <a:p>
          <a:endParaRPr lang="en-US"/>
        </a:p>
      </dgm:t>
    </dgm:pt>
    <dgm:pt modelId="{E688EFF8-6E35-4664-8870-D28C604498CE}" type="pres">
      <dgm:prSet presAssocID="{561CACD2-3411-47EE-9385-1C1FF3053C3F}" presName="root2" presStyleCnt="0"/>
      <dgm:spPr/>
    </dgm:pt>
    <dgm:pt modelId="{13F533B2-2F39-499A-B719-0B9FF5D81FA2}" type="pres">
      <dgm:prSet presAssocID="{561CACD2-3411-47EE-9385-1C1FF3053C3F}" presName="LevelTwoTextNode" presStyleLbl="node3" presStyleIdx="2" presStyleCnt="5">
        <dgm:presLayoutVars>
          <dgm:chPref val="3"/>
        </dgm:presLayoutVars>
      </dgm:prSet>
      <dgm:spPr/>
      <dgm:t>
        <a:bodyPr/>
        <a:lstStyle/>
        <a:p>
          <a:endParaRPr lang="en-US"/>
        </a:p>
      </dgm:t>
    </dgm:pt>
    <dgm:pt modelId="{A7A9BEAD-1DC0-436D-AF09-6BE86F64ECB8}" type="pres">
      <dgm:prSet presAssocID="{561CACD2-3411-47EE-9385-1C1FF3053C3F}" presName="level3hierChild" presStyleCnt="0"/>
      <dgm:spPr/>
    </dgm:pt>
    <dgm:pt modelId="{27F62DA9-D861-4622-BD50-E4FF805B0F78}" type="pres">
      <dgm:prSet presAssocID="{27B1B61D-046B-417C-9A8D-2811D67854AF}" presName="conn2-1" presStyleLbl="parChTrans1D3" presStyleIdx="3" presStyleCnt="5"/>
      <dgm:spPr/>
      <dgm:t>
        <a:bodyPr/>
        <a:lstStyle/>
        <a:p>
          <a:endParaRPr lang="en-US"/>
        </a:p>
      </dgm:t>
    </dgm:pt>
    <dgm:pt modelId="{2941FD50-7AC0-4D16-8D85-B23CEF3543EF}" type="pres">
      <dgm:prSet presAssocID="{27B1B61D-046B-417C-9A8D-2811D67854AF}" presName="connTx" presStyleLbl="parChTrans1D3" presStyleIdx="3" presStyleCnt="5"/>
      <dgm:spPr/>
      <dgm:t>
        <a:bodyPr/>
        <a:lstStyle/>
        <a:p>
          <a:endParaRPr lang="en-US"/>
        </a:p>
      </dgm:t>
    </dgm:pt>
    <dgm:pt modelId="{A4BDCB2F-3C0F-4DB5-9C4A-E7C67CBA31AF}" type="pres">
      <dgm:prSet presAssocID="{30DA25C8-8F46-4291-AD04-258F213706D1}" presName="root2" presStyleCnt="0"/>
      <dgm:spPr/>
    </dgm:pt>
    <dgm:pt modelId="{974555D7-ABD2-4842-B9F6-64AC7852EEE1}" type="pres">
      <dgm:prSet presAssocID="{30DA25C8-8F46-4291-AD04-258F213706D1}" presName="LevelTwoTextNode" presStyleLbl="node3" presStyleIdx="3" presStyleCnt="5">
        <dgm:presLayoutVars>
          <dgm:chPref val="3"/>
        </dgm:presLayoutVars>
      </dgm:prSet>
      <dgm:spPr/>
      <dgm:t>
        <a:bodyPr/>
        <a:lstStyle/>
        <a:p>
          <a:endParaRPr lang="en-US"/>
        </a:p>
      </dgm:t>
    </dgm:pt>
    <dgm:pt modelId="{37449E3B-0DA3-47DF-BB82-2E18CB7122D6}" type="pres">
      <dgm:prSet presAssocID="{30DA25C8-8F46-4291-AD04-258F213706D1}" presName="level3hierChild" presStyleCnt="0"/>
      <dgm:spPr/>
    </dgm:pt>
    <dgm:pt modelId="{E7DE979B-9EA1-4E8D-82D7-11BB1A179992}" type="pres">
      <dgm:prSet presAssocID="{D7CA7AE0-9DF3-4082-9449-CBC9F1EA1AA4}" presName="conn2-1" presStyleLbl="parChTrans1D3" presStyleIdx="4" presStyleCnt="5"/>
      <dgm:spPr/>
      <dgm:t>
        <a:bodyPr/>
        <a:lstStyle/>
        <a:p>
          <a:endParaRPr lang="en-US"/>
        </a:p>
      </dgm:t>
    </dgm:pt>
    <dgm:pt modelId="{9CD6C5CB-A188-484E-99E2-89104834B2EF}" type="pres">
      <dgm:prSet presAssocID="{D7CA7AE0-9DF3-4082-9449-CBC9F1EA1AA4}" presName="connTx" presStyleLbl="parChTrans1D3" presStyleIdx="4" presStyleCnt="5"/>
      <dgm:spPr/>
      <dgm:t>
        <a:bodyPr/>
        <a:lstStyle/>
        <a:p>
          <a:endParaRPr lang="en-US"/>
        </a:p>
      </dgm:t>
    </dgm:pt>
    <dgm:pt modelId="{085CDC1F-825E-4243-8682-248B0E06D90C}" type="pres">
      <dgm:prSet presAssocID="{2128A699-1BF3-4506-B7F0-80C0B14C2858}" presName="root2" presStyleCnt="0"/>
      <dgm:spPr/>
    </dgm:pt>
    <dgm:pt modelId="{10C80D7C-EAFB-4C31-80B2-613C109153BD}" type="pres">
      <dgm:prSet presAssocID="{2128A699-1BF3-4506-B7F0-80C0B14C2858}" presName="LevelTwoTextNode" presStyleLbl="node3" presStyleIdx="4" presStyleCnt="5">
        <dgm:presLayoutVars>
          <dgm:chPref val="3"/>
        </dgm:presLayoutVars>
      </dgm:prSet>
      <dgm:spPr/>
      <dgm:t>
        <a:bodyPr/>
        <a:lstStyle/>
        <a:p>
          <a:endParaRPr lang="en-US"/>
        </a:p>
      </dgm:t>
    </dgm:pt>
    <dgm:pt modelId="{7FBCAFF3-7D66-4F33-9DE8-A08A3E6A523C}" type="pres">
      <dgm:prSet presAssocID="{2128A699-1BF3-4506-B7F0-80C0B14C2858}" presName="level3hierChild" presStyleCnt="0"/>
      <dgm:spPr/>
    </dgm:pt>
  </dgm:ptLst>
  <dgm:cxnLst>
    <dgm:cxn modelId="{84DA02DF-22F8-4BCA-81F6-E4E5BDDF2FAC}" type="presOf" srcId="{F5E523D9-CFE6-45AD-8CB5-A3EE83C4A22B}" destId="{C1D95282-C669-4C0B-8AC0-C11741D011A6}" srcOrd="1" destOrd="0" presId="urn:microsoft.com/office/officeart/2005/8/layout/hierarchy2"/>
    <dgm:cxn modelId="{B9B88AEF-3C18-424B-9D2E-1A2162D8C029}" type="presOf" srcId="{BF95B026-AE22-4420-A367-88D73A0AC100}" destId="{4EC7D82B-6839-4A6C-AAD4-58048F2404ED}" srcOrd="0" destOrd="0" presId="urn:microsoft.com/office/officeart/2005/8/layout/hierarchy2"/>
    <dgm:cxn modelId="{4B482C5F-C9FB-4CE0-ABED-A799DCBD0E47}" srcId="{D5B8A400-0E4C-41DD-9191-5606B62D379B}" destId="{A045990F-A411-4639-8753-A0B41C6160F6}" srcOrd="1" destOrd="0" parTransId="{501D5D1D-641D-412D-9C9F-5DC404FE1A8E}" sibTransId="{58BB628A-FB40-4EC7-A224-25334C3EC52A}"/>
    <dgm:cxn modelId="{D276ECA6-7B5F-4375-89C9-EF4DD179435B}" srcId="{69BD7D84-FF74-4554-920E-E0FA16DA0F4F}" destId="{D5B8A400-0E4C-41DD-9191-5606B62D379B}" srcOrd="0" destOrd="0" parTransId="{0EBA936C-0B26-4A67-BDEA-6A70C49B1FBF}" sibTransId="{76C2E712-33D7-4FD7-BAE8-083BDBDD7B14}"/>
    <dgm:cxn modelId="{DEAC3D14-DDCF-45D4-B4E9-1B968B362942}" type="presOf" srcId="{9659183A-AA5D-4ACF-9553-A0E9FD128D95}" destId="{36B956DC-1D66-4AB3-AF7C-77EB5D95C5A3}" srcOrd="0" destOrd="0" presId="urn:microsoft.com/office/officeart/2005/8/layout/hierarchy2"/>
    <dgm:cxn modelId="{2094C140-154B-4667-AAC6-ED9816EC9526}" type="presOf" srcId="{27B1B61D-046B-417C-9A8D-2811D67854AF}" destId="{27F62DA9-D861-4622-BD50-E4FF805B0F78}" srcOrd="0" destOrd="0" presId="urn:microsoft.com/office/officeart/2005/8/layout/hierarchy2"/>
    <dgm:cxn modelId="{D246D14D-4D26-4C35-BFEC-1E01F89DB212}" type="presOf" srcId="{4EB04C40-9C83-4C2C-9D81-7DCD5CD1CD5D}" destId="{937CE0EE-7FD2-454F-8ACE-886E266C379D}" srcOrd="0" destOrd="0" presId="urn:microsoft.com/office/officeart/2005/8/layout/hierarchy2"/>
    <dgm:cxn modelId="{D4F75085-9508-4553-BEC9-276733D3839C}" type="presOf" srcId="{6705F70E-B427-4490-846B-36CBFBC605F7}" destId="{E433375A-6D39-4C61-A282-0CB63644C4B6}" srcOrd="0" destOrd="0" presId="urn:microsoft.com/office/officeart/2005/8/layout/hierarchy2"/>
    <dgm:cxn modelId="{53FB17B6-C12B-4838-A180-3B83CA1F2551}" type="presOf" srcId="{92C79B58-D78F-48DD-8B1D-82972DB1FEA8}" destId="{36EC9D25-B365-4CFF-B7D7-CE60ED074357}" srcOrd="0" destOrd="0" presId="urn:microsoft.com/office/officeart/2005/8/layout/hierarchy2"/>
    <dgm:cxn modelId="{80030446-F9A4-4A81-85E9-94CFBC2BF486}" srcId="{D5B8A400-0E4C-41DD-9191-5606B62D379B}" destId="{92C79B58-D78F-48DD-8B1D-82972DB1FEA8}" srcOrd="0" destOrd="0" parTransId="{BF95B026-AE22-4420-A367-88D73A0AC100}" sibTransId="{89FBC2AE-4F91-40D4-B950-9EE60BE11160}"/>
    <dgm:cxn modelId="{798E8714-8E3A-4A54-92AB-4DAAB117234E}" srcId="{92C79B58-D78F-48DD-8B1D-82972DB1FEA8}" destId="{9659183A-AA5D-4ACF-9553-A0E9FD128D95}" srcOrd="1" destOrd="0" parTransId="{98441553-E99E-4D07-A59E-D3FFCA2F835E}" sibTransId="{B81CE7CD-5E75-4D30-B692-3A847EB95976}"/>
    <dgm:cxn modelId="{7783DF01-4B78-448A-BD63-D768E5B696C5}" type="presOf" srcId="{C0DE34A4-2857-4549-BF42-78A2DA0293B0}" destId="{658B8DA2-81B8-42D9-A9FB-20296C9232BB}" srcOrd="1" destOrd="0" presId="urn:microsoft.com/office/officeart/2005/8/layout/hierarchy2"/>
    <dgm:cxn modelId="{AB65803D-8C1E-4CC4-BAFF-F45B7EE1AFAB}" type="presOf" srcId="{98441553-E99E-4D07-A59E-D3FFCA2F835E}" destId="{97314435-DF36-4067-A7AC-89C8192138A8}" srcOrd="1" destOrd="0" presId="urn:microsoft.com/office/officeart/2005/8/layout/hierarchy2"/>
    <dgm:cxn modelId="{7399A41C-7E3C-4627-A293-F28CAA097EB7}" type="presOf" srcId="{CD737657-C6DE-4E82-9557-48094CB0CA6C}" destId="{A32C51B9-E3B5-4DA5-9A68-D4120BDE0E5C}" srcOrd="0" destOrd="0" presId="urn:microsoft.com/office/officeart/2005/8/layout/hierarchy2"/>
    <dgm:cxn modelId="{E4A06312-A102-42CF-BE3E-3ACFC1F7C623}" type="presOf" srcId="{561CACD2-3411-47EE-9385-1C1FF3053C3F}" destId="{13F533B2-2F39-499A-B719-0B9FF5D81FA2}" srcOrd="0" destOrd="0" presId="urn:microsoft.com/office/officeart/2005/8/layout/hierarchy2"/>
    <dgm:cxn modelId="{A7A099E0-BB00-4A11-ACA8-535B593ABD7E}" type="presOf" srcId="{0A8F2580-8A21-4867-A034-BF933064A96C}" destId="{B52CE91D-E6B4-40D1-91E5-1BCB2F173F26}" srcOrd="0" destOrd="0" presId="urn:microsoft.com/office/officeart/2005/8/layout/hierarchy2"/>
    <dgm:cxn modelId="{CDF89733-C188-4122-8C7C-78E876039389}" type="presOf" srcId="{D5B8A400-0E4C-41DD-9191-5606B62D379B}" destId="{C9BE7F3F-C4F4-4083-9BDF-2FBAC7678899}" srcOrd="0" destOrd="0" presId="urn:microsoft.com/office/officeart/2005/8/layout/hierarchy2"/>
    <dgm:cxn modelId="{B6CB1738-3C95-48E1-B9C0-92E2B0705EBC}" srcId="{A045990F-A411-4639-8753-A0B41C6160F6}" destId="{4EB04C40-9C83-4C2C-9D81-7DCD5CD1CD5D}" srcOrd="1" destOrd="0" parTransId="{0A8F2580-8A21-4867-A034-BF933064A96C}" sibTransId="{93869E0D-5E1B-44E8-9A46-F4026773D52D}"/>
    <dgm:cxn modelId="{95A94F7C-90BA-4BE2-890F-A647A42349FA}" srcId="{C3ACA489-BFAD-4B96-9393-A99105ECA89F}" destId="{561CACD2-3411-47EE-9385-1C1FF3053C3F}" srcOrd="0" destOrd="0" parTransId="{CD737657-C6DE-4E82-9557-48094CB0CA6C}" sibTransId="{BB481822-C36B-4CE7-9ED3-DEBCDC8D8209}"/>
    <dgm:cxn modelId="{B92D8334-8A90-44E4-94EF-5D04079DE5EC}" srcId="{92C79B58-D78F-48DD-8B1D-82972DB1FEA8}" destId="{9DD4C42B-D967-4CD6-A8B4-F9E37004CB4A}" srcOrd="0" destOrd="0" parTransId="{F5E523D9-CFE6-45AD-8CB5-A3EE83C4A22B}" sibTransId="{5F84629B-7AE3-4CB5-AA91-17C2BE28FADE}"/>
    <dgm:cxn modelId="{CCE6DE6B-B0FD-4A14-B3CD-1C011E2796A7}" srcId="{C3ACA489-BFAD-4B96-9393-A99105ECA89F}" destId="{2128A699-1BF3-4506-B7F0-80C0B14C2858}" srcOrd="2" destOrd="0" parTransId="{D7CA7AE0-9DF3-4082-9449-CBC9F1EA1AA4}" sibTransId="{FE9B42A6-3EC4-4C0B-80EF-7D3C6ABD59AF}"/>
    <dgm:cxn modelId="{451DB238-C916-45D4-A5E5-EE6775159AA3}" type="presOf" srcId="{98441553-E99E-4D07-A59E-D3FFCA2F835E}" destId="{F22FD7BE-B5F4-4159-B63C-3599BA44A6EA}" srcOrd="0" destOrd="0" presId="urn:microsoft.com/office/officeart/2005/8/layout/hierarchy2"/>
    <dgm:cxn modelId="{97A5A932-867C-4147-8E41-1EB93C34FACC}" type="presOf" srcId="{F1EAD6FC-582F-4EE1-9655-BDD083BDFF74}" destId="{37040627-0B06-49BC-BFC4-BC4C06A8B140}" srcOrd="0" destOrd="0" presId="urn:microsoft.com/office/officeart/2005/8/layout/hierarchy2"/>
    <dgm:cxn modelId="{73C7BB3A-4DD5-4148-BB78-23E3B2629F57}" type="presOf" srcId="{CD737657-C6DE-4E82-9557-48094CB0CA6C}" destId="{9B28FCDB-99B2-467B-B623-7D6EB2C343AA}" srcOrd="1" destOrd="0" presId="urn:microsoft.com/office/officeart/2005/8/layout/hierarchy2"/>
    <dgm:cxn modelId="{B9E88438-8BB9-48E1-A229-484CACC40F08}" type="presOf" srcId="{C0DE34A4-2857-4549-BF42-78A2DA0293B0}" destId="{153BADB9-0595-4853-90A7-4B6E5787C6D5}" srcOrd="0" destOrd="0" presId="urn:microsoft.com/office/officeart/2005/8/layout/hierarchy2"/>
    <dgm:cxn modelId="{D85EB5A3-1BC0-4306-87AA-EF92CC29644C}" type="presOf" srcId="{0A8F2580-8A21-4867-A034-BF933064A96C}" destId="{DF5C9494-5C38-4250-905C-9679B0741F85}" srcOrd="1" destOrd="0" presId="urn:microsoft.com/office/officeart/2005/8/layout/hierarchy2"/>
    <dgm:cxn modelId="{D6798C20-6B8D-475D-B2FC-DC87EAD89AFF}" type="presOf" srcId="{0EBA936C-0B26-4A67-BDEA-6A70C49B1FBF}" destId="{FFE7CBA5-C7A3-47B0-9175-8A33E466CDB4}" srcOrd="1" destOrd="0" presId="urn:microsoft.com/office/officeart/2005/8/layout/hierarchy2"/>
    <dgm:cxn modelId="{B4B16DF0-0532-4CFE-ACFB-9BD25E728F08}" type="presOf" srcId="{30DA25C8-8F46-4291-AD04-258F213706D1}" destId="{974555D7-ABD2-4842-B9F6-64AC7852EEE1}" srcOrd="0" destOrd="0" presId="urn:microsoft.com/office/officeart/2005/8/layout/hierarchy2"/>
    <dgm:cxn modelId="{BB29E218-B89B-4535-8302-656E0F3CC1A8}" type="presOf" srcId="{2128A699-1BF3-4506-B7F0-80C0B14C2858}" destId="{10C80D7C-EAFB-4C31-80B2-613C109153BD}" srcOrd="0" destOrd="0" presId="urn:microsoft.com/office/officeart/2005/8/layout/hierarchy2"/>
    <dgm:cxn modelId="{8F738808-CA3F-423D-895C-2EBD8D35C512}" srcId="{A045990F-A411-4639-8753-A0B41C6160F6}" destId="{6705F70E-B427-4490-846B-36CBFBC605F7}" srcOrd="0" destOrd="0" parTransId="{C0DE34A4-2857-4549-BF42-78A2DA0293B0}" sibTransId="{99176028-B9FE-40F8-AB15-61F148C90A9D}"/>
    <dgm:cxn modelId="{3DEB3821-119C-4F0B-8067-94C33A08470F}" type="presOf" srcId="{D7CA7AE0-9DF3-4082-9449-CBC9F1EA1AA4}" destId="{E7DE979B-9EA1-4E8D-82D7-11BB1A179992}" srcOrd="0" destOrd="0" presId="urn:microsoft.com/office/officeart/2005/8/layout/hierarchy2"/>
    <dgm:cxn modelId="{F3FDB5E4-34DC-449C-8555-0BA6ACB1AC24}" type="presOf" srcId="{501D5D1D-641D-412D-9C9F-5DC404FE1A8E}" destId="{A48BB79E-7E4F-4C23-A598-74BF0E17317C}" srcOrd="0" destOrd="0" presId="urn:microsoft.com/office/officeart/2005/8/layout/hierarchy2"/>
    <dgm:cxn modelId="{F0ADA18A-9B1E-47B5-9848-D2FA822F0E0A}" type="presOf" srcId="{C3ACA489-BFAD-4B96-9393-A99105ECA89F}" destId="{ACED9C54-7D67-4DD3-A692-FC6220CD8177}" srcOrd="0" destOrd="0" presId="urn:microsoft.com/office/officeart/2005/8/layout/hierarchy2"/>
    <dgm:cxn modelId="{042A740F-4FA4-4908-BECE-82B01E1B806A}" type="presOf" srcId="{D7CA7AE0-9DF3-4082-9449-CBC9F1EA1AA4}" destId="{9CD6C5CB-A188-484E-99E2-89104834B2EF}" srcOrd="1" destOrd="0" presId="urn:microsoft.com/office/officeart/2005/8/layout/hierarchy2"/>
    <dgm:cxn modelId="{EBE80629-58AA-4624-A6B9-E45A35E61F1C}" type="presOf" srcId="{9DD4C42B-D967-4CD6-A8B4-F9E37004CB4A}" destId="{D48DC12B-B8CB-4C95-A6DB-F1FC40B04D67}" srcOrd="0" destOrd="0" presId="urn:microsoft.com/office/officeart/2005/8/layout/hierarchy2"/>
    <dgm:cxn modelId="{C1AE70A0-264D-403E-A6DE-A4710F1E5650}" type="presOf" srcId="{BF95B026-AE22-4420-A367-88D73A0AC100}" destId="{CA5C01C2-CEFD-4682-99E6-24620E9186D9}" srcOrd="1" destOrd="0" presId="urn:microsoft.com/office/officeart/2005/8/layout/hierarchy2"/>
    <dgm:cxn modelId="{85D083E3-1CBB-4912-9E53-19AD783B4DC3}" type="presOf" srcId="{27B1B61D-046B-417C-9A8D-2811D67854AF}" destId="{2941FD50-7AC0-4D16-8D85-B23CEF3543EF}" srcOrd="1" destOrd="0" presId="urn:microsoft.com/office/officeart/2005/8/layout/hierarchy2"/>
    <dgm:cxn modelId="{2E9D5B77-83BF-439C-A961-B37966F31F6E}" type="presOf" srcId="{F12F863F-02EF-4FD0-812E-D43EB5695678}" destId="{A82DD3F9-D50A-473B-8FA6-F9305331E1D7}" srcOrd="0" destOrd="0" presId="urn:microsoft.com/office/officeart/2005/8/layout/hierarchy2"/>
    <dgm:cxn modelId="{DD6C0351-299D-4C94-A91A-5CAC00DD904D}" srcId="{69BD7D84-FF74-4554-920E-E0FA16DA0F4F}" destId="{C3ACA489-BFAD-4B96-9393-A99105ECA89F}" srcOrd="1" destOrd="0" parTransId="{F1EAD6FC-582F-4EE1-9655-BDD083BDFF74}" sibTransId="{81984C12-987F-4C10-B5C3-5A4F2B6EB1E1}"/>
    <dgm:cxn modelId="{02D1AD87-7D1A-4FB1-BBB4-C7A866B233CF}" type="presOf" srcId="{A045990F-A411-4639-8753-A0B41C6160F6}" destId="{7AA9CAF7-25A4-462A-A578-F16468F97D98}" srcOrd="0" destOrd="0" presId="urn:microsoft.com/office/officeart/2005/8/layout/hierarchy2"/>
    <dgm:cxn modelId="{701D9AC0-6301-4E7B-8A56-D63E46671FAB}" type="presOf" srcId="{F5E523D9-CFE6-45AD-8CB5-A3EE83C4A22B}" destId="{C27C6112-4AB8-4C3E-9782-79A33AB9D1B3}" srcOrd="0" destOrd="0" presId="urn:microsoft.com/office/officeart/2005/8/layout/hierarchy2"/>
    <dgm:cxn modelId="{629AD8B3-AA6D-46F4-90D1-CAD9D0C3B068}" type="presOf" srcId="{501D5D1D-641D-412D-9C9F-5DC404FE1A8E}" destId="{A7A999CB-AF0D-4739-9A76-69D9AD8B6F25}" srcOrd="1" destOrd="0" presId="urn:microsoft.com/office/officeart/2005/8/layout/hierarchy2"/>
    <dgm:cxn modelId="{6739D70F-FB30-4D2D-A335-16BBFBACFC6D}" type="presOf" srcId="{F1EAD6FC-582F-4EE1-9655-BDD083BDFF74}" destId="{9F7B8F9D-4B9E-4878-ACE3-DED05CA933D6}" srcOrd="1" destOrd="0" presId="urn:microsoft.com/office/officeart/2005/8/layout/hierarchy2"/>
    <dgm:cxn modelId="{B1F00738-547C-4DFB-9811-A2B579ED0BC7}" srcId="{F12F863F-02EF-4FD0-812E-D43EB5695678}" destId="{69BD7D84-FF74-4554-920E-E0FA16DA0F4F}" srcOrd="0" destOrd="0" parTransId="{C844DB4E-9EC0-4654-818F-6B680878D79B}" sibTransId="{E544D87F-24DD-4465-81E1-760CA1D62479}"/>
    <dgm:cxn modelId="{A58C7665-ED00-42E1-BACD-F1831889D4C7}" srcId="{C3ACA489-BFAD-4B96-9393-A99105ECA89F}" destId="{30DA25C8-8F46-4291-AD04-258F213706D1}" srcOrd="1" destOrd="0" parTransId="{27B1B61D-046B-417C-9A8D-2811D67854AF}" sibTransId="{343076F4-5B0A-43A9-A409-8064E698D14C}"/>
    <dgm:cxn modelId="{D5151ED1-51C9-4BDB-834B-49C7F8206E8E}" type="presOf" srcId="{0EBA936C-0B26-4A67-BDEA-6A70C49B1FBF}" destId="{343D8A92-64F1-46C9-81F8-898F8643D7B6}" srcOrd="0" destOrd="0" presId="urn:microsoft.com/office/officeart/2005/8/layout/hierarchy2"/>
    <dgm:cxn modelId="{097509D6-9D1C-496B-8A63-8FCC3BE29D9C}" type="presOf" srcId="{69BD7D84-FF74-4554-920E-E0FA16DA0F4F}" destId="{10241263-03A2-4936-B6EB-A1A57C9B0902}" srcOrd="0" destOrd="0" presId="urn:microsoft.com/office/officeart/2005/8/layout/hierarchy2"/>
    <dgm:cxn modelId="{9E9E801E-EA85-4485-89A4-C6C5F37FF7C6}" type="presParOf" srcId="{A82DD3F9-D50A-473B-8FA6-F9305331E1D7}" destId="{8891776E-01C7-429B-95F7-E0A11D6831E8}" srcOrd="0" destOrd="0" presId="urn:microsoft.com/office/officeart/2005/8/layout/hierarchy2"/>
    <dgm:cxn modelId="{1362E185-5285-4D9C-A936-2C029DD2E922}" type="presParOf" srcId="{8891776E-01C7-429B-95F7-E0A11D6831E8}" destId="{10241263-03A2-4936-B6EB-A1A57C9B0902}" srcOrd="0" destOrd="0" presId="urn:microsoft.com/office/officeart/2005/8/layout/hierarchy2"/>
    <dgm:cxn modelId="{FE19F492-6F44-4970-AD7B-14D72B38D94B}" type="presParOf" srcId="{8891776E-01C7-429B-95F7-E0A11D6831E8}" destId="{7085D7BF-E770-4F13-B092-89AEC98E9C07}" srcOrd="1" destOrd="0" presId="urn:microsoft.com/office/officeart/2005/8/layout/hierarchy2"/>
    <dgm:cxn modelId="{45309652-8D1A-4940-8242-2B76298BFD72}" type="presParOf" srcId="{7085D7BF-E770-4F13-B092-89AEC98E9C07}" destId="{343D8A92-64F1-46C9-81F8-898F8643D7B6}" srcOrd="0" destOrd="0" presId="urn:microsoft.com/office/officeart/2005/8/layout/hierarchy2"/>
    <dgm:cxn modelId="{C21111EF-44BD-4315-BD35-2904D0A82EF0}" type="presParOf" srcId="{343D8A92-64F1-46C9-81F8-898F8643D7B6}" destId="{FFE7CBA5-C7A3-47B0-9175-8A33E466CDB4}" srcOrd="0" destOrd="0" presId="urn:microsoft.com/office/officeart/2005/8/layout/hierarchy2"/>
    <dgm:cxn modelId="{BF779DD0-2195-4737-8666-4D8C84C25616}" type="presParOf" srcId="{7085D7BF-E770-4F13-B092-89AEC98E9C07}" destId="{DA9E8C13-6A8C-4C75-8D18-30F27F19C753}" srcOrd="1" destOrd="0" presId="urn:microsoft.com/office/officeart/2005/8/layout/hierarchy2"/>
    <dgm:cxn modelId="{83DFA2F7-856F-4469-B284-83500C312580}" type="presParOf" srcId="{DA9E8C13-6A8C-4C75-8D18-30F27F19C753}" destId="{C9BE7F3F-C4F4-4083-9BDF-2FBAC7678899}" srcOrd="0" destOrd="0" presId="urn:microsoft.com/office/officeart/2005/8/layout/hierarchy2"/>
    <dgm:cxn modelId="{F2CA7B49-1EA2-43D8-8C85-B671086A43BF}" type="presParOf" srcId="{DA9E8C13-6A8C-4C75-8D18-30F27F19C753}" destId="{36D57242-A80B-47D9-ACA7-902F29739477}" srcOrd="1" destOrd="0" presId="urn:microsoft.com/office/officeart/2005/8/layout/hierarchy2"/>
    <dgm:cxn modelId="{3D08F2F3-2561-4184-932E-0654D25C9557}" type="presParOf" srcId="{36D57242-A80B-47D9-ACA7-902F29739477}" destId="{4EC7D82B-6839-4A6C-AAD4-58048F2404ED}" srcOrd="0" destOrd="0" presId="urn:microsoft.com/office/officeart/2005/8/layout/hierarchy2"/>
    <dgm:cxn modelId="{467FCDF3-E60E-4E0A-B978-6B55055000DC}" type="presParOf" srcId="{4EC7D82B-6839-4A6C-AAD4-58048F2404ED}" destId="{CA5C01C2-CEFD-4682-99E6-24620E9186D9}" srcOrd="0" destOrd="0" presId="urn:microsoft.com/office/officeart/2005/8/layout/hierarchy2"/>
    <dgm:cxn modelId="{73532EF2-B394-4DE0-B93B-D31FD84F6E1C}" type="presParOf" srcId="{36D57242-A80B-47D9-ACA7-902F29739477}" destId="{9E194628-0D44-4B82-9CD5-F9FEE3B2C061}" srcOrd="1" destOrd="0" presId="urn:microsoft.com/office/officeart/2005/8/layout/hierarchy2"/>
    <dgm:cxn modelId="{5B8899E1-9007-40F0-BF0C-F41CC8F6BCC8}" type="presParOf" srcId="{9E194628-0D44-4B82-9CD5-F9FEE3B2C061}" destId="{36EC9D25-B365-4CFF-B7D7-CE60ED074357}" srcOrd="0" destOrd="0" presId="urn:microsoft.com/office/officeart/2005/8/layout/hierarchy2"/>
    <dgm:cxn modelId="{B53D5C4B-02A1-4F44-B2C6-8AD72943CD15}" type="presParOf" srcId="{9E194628-0D44-4B82-9CD5-F9FEE3B2C061}" destId="{4F437209-10B2-41EA-B038-C370EAC72B3A}" srcOrd="1" destOrd="0" presId="urn:microsoft.com/office/officeart/2005/8/layout/hierarchy2"/>
    <dgm:cxn modelId="{B2890984-657F-4224-B8D5-01A0A29D13B6}" type="presParOf" srcId="{4F437209-10B2-41EA-B038-C370EAC72B3A}" destId="{C27C6112-4AB8-4C3E-9782-79A33AB9D1B3}" srcOrd="0" destOrd="0" presId="urn:microsoft.com/office/officeart/2005/8/layout/hierarchy2"/>
    <dgm:cxn modelId="{B7BB8651-A7CB-488D-87B4-7398823EC400}" type="presParOf" srcId="{C27C6112-4AB8-4C3E-9782-79A33AB9D1B3}" destId="{C1D95282-C669-4C0B-8AC0-C11741D011A6}" srcOrd="0" destOrd="0" presId="urn:microsoft.com/office/officeart/2005/8/layout/hierarchy2"/>
    <dgm:cxn modelId="{9E4072C0-AFB0-4762-A650-89F623499A17}" type="presParOf" srcId="{4F437209-10B2-41EA-B038-C370EAC72B3A}" destId="{563ABE95-F25F-4884-99A1-53273446DEC8}" srcOrd="1" destOrd="0" presId="urn:microsoft.com/office/officeart/2005/8/layout/hierarchy2"/>
    <dgm:cxn modelId="{D49A72E8-6ED4-4C46-BAE0-F22B0096B7B7}" type="presParOf" srcId="{563ABE95-F25F-4884-99A1-53273446DEC8}" destId="{D48DC12B-B8CB-4C95-A6DB-F1FC40B04D67}" srcOrd="0" destOrd="0" presId="urn:microsoft.com/office/officeart/2005/8/layout/hierarchy2"/>
    <dgm:cxn modelId="{B90AE65F-C784-4B66-A771-182B4F0904E3}" type="presParOf" srcId="{563ABE95-F25F-4884-99A1-53273446DEC8}" destId="{7A45E305-1510-4418-B82B-5C4646B4A3D7}" srcOrd="1" destOrd="0" presId="urn:microsoft.com/office/officeart/2005/8/layout/hierarchy2"/>
    <dgm:cxn modelId="{551BC29D-8DF1-4807-9A19-834620E94C77}" type="presParOf" srcId="{4F437209-10B2-41EA-B038-C370EAC72B3A}" destId="{F22FD7BE-B5F4-4159-B63C-3599BA44A6EA}" srcOrd="2" destOrd="0" presId="urn:microsoft.com/office/officeart/2005/8/layout/hierarchy2"/>
    <dgm:cxn modelId="{9BE156CF-5257-45F8-B3ED-714CD7C552DC}" type="presParOf" srcId="{F22FD7BE-B5F4-4159-B63C-3599BA44A6EA}" destId="{97314435-DF36-4067-A7AC-89C8192138A8}" srcOrd="0" destOrd="0" presId="urn:microsoft.com/office/officeart/2005/8/layout/hierarchy2"/>
    <dgm:cxn modelId="{A0EED69C-70D3-4452-9A82-574D2EC17563}" type="presParOf" srcId="{4F437209-10B2-41EA-B038-C370EAC72B3A}" destId="{AFFA2A90-B8CB-4C20-B1A3-6ABC94D4818C}" srcOrd="3" destOrd="0" presId="urn:microsoft.com/office/officeart/2005/8/layout/hierarchy2"/>
    <dgm:cxn modelId="{55E944DC-E709-40D3-8F5D-5B72DD89F697}" type="presParOf" srcId="{AFFA2A90-B8CB-4C20-B1A3-6ABC94D4818C}" destId="{36B956DC-1D66-4AB3-AF7C-77EB5D95C5A3}" srcOrd="0" destOrd="0" presId="urn:microsoft.com/office/officeart/2005/8/layout/hierarchy2"/>
    <dgm:cxn modelId="{A27EC117-D86B-4610-A520-DD8BED8C64E4}" type="presParOf" srcId="{AFFA2A90-B8CB-4C20-B1A3-6ABC94D4818C}" destId="{F8752F39-2A77-4130-9650-2EA1CCAAD8F2}" srcOrd="1" destOrd="0" presId="urn:microsoft.com/office/officeart/2005/8/layout/hierarchy2"/>
    <dgm:cxn modelId="{ECB9C431-B815-4934-9AC1-C5AFE146F951}" type="presParOf" srcId="{36D57242-A80B-47D9-ACA7-902F29739477}" destId="{A48BB79E-7E4F-4C23-A598-74BF0E17317C}" srcOrd="2" destOrd="0" presId="urn:microsoft.com/office/officeart/2005/8/layout/hierarchy2"/>
    <dgm:cxn modelId="{C38D33A4-5274-4CEF-BDF0-9C3677E475CA}" type="presParOf" srcId="{A48BB79E-7E4F-4C23-A598-74BF0E17317C}" destId="{A7A999CB-AF0D-4739-9A76-69D9AD8B6F25}" srcOrd="0" destOrd="0" presId="urn:microsoft.com/office/officeart/2005/8/layout/hierarchy2"/>
    <dgm:cxn modelId="{4BA4E596-3FC5-4171-A979-953443C47B95}" type="presParOf" srcId="{36D57242-A80B-47D9-ACA7-902F29739477}" destId="{C1DF85D1-5AE8-4105-AA15-87ED590F4FBB}" srcOrd="3" destOrd="0" presId="urn:microsoft.com/office/officeart/2005/8/layout/hierarchy2"/>
    <dgm:cxn modelId="{5C39F64F-36EA-4D62-88CA-53725BC29379}" type="presParOf" srcId="{C1DF85D1-5AE8-4105-AA15-87ED590F4FBB}" destId="{7AA9CAF7-25A4-462A-A578-F16468F97D98}" srcOrd="0" destOrd="0" presId="urn:microsoft.com/office/officeart/2005/8/layout/hierarchy2"/>
    <dgm:cxn modelId="{1D38182D-3A18-4432-A9D6-5E8B57F1BC6E}" type="presParOf" srcId="{C1DF85D1-5AE8-4105-AA15-87ED590F4FBB}" destId="{A8C57790-7A8D-41C6-9B3B-8254FDDC28F2}" srcOrd="1" destOrd="0" presId="urn:microsoft.com/office/officeart/2005/8/layout/hierarchy2"/>
    <dgm:cxn modelId="{D3D6F304-7087-413D-9F85-E4A4113CEBE9}" type="presParOf" srcId="{A8C57790-7A8D-41C6-9B3B-8254FDDC28F2}" destId="{153BADB9-0595-4853-90A7-4B6E5787C6D5}" srcOrd="0" destOrd="0" presId="urn:microsoft.com/office/officeart/2005/8/layout/hierarchy2"/>
    <dgm:cxn modelId="{B2483FD9-A065-42AA-BB95-DCCF3084084D}" type="presParOf" srcId="{153BADB9-0595-4853-90A7-4B6E5787C6D5}" destId="{658B8DA2-81B8-42D9-A9FB-20296C9232BB}" srcOrd="0" destOrd="0" presId="urn:microsoft.com/office/officeart/2005/8/layout/hierarchy2"/>
    <dgm:cxn modelId="{89CE992A-F8E2-4E31-82A8-A724F8AF921E}" type="presParOf" srcId="{A8C57790-7A8D-41C6-9B3B-8254FDDC28F2}" destId="{BC406432-0E84-4120-863A-34130BB5DCAF}" srcOrd="1" destOrd="0" presId="urn:microsoft.com/office/officeart/2005/8/layout/hierarchy2"/>
    <dgm:cxn modelId="{2B7BF4F4-9C83-41D9-A720-D536F174C446}" type="presParOf" srcId="{BC406432-0E84-4120-863A-34130BB5DCAF}" destId="{E433375A-6D39-4C61-A282-0CB63644C4B6}" srcOrd="0" destOrd="0" presId="urn:microsoft.com/office/officeart/2005/8/layout/hierarchy2"/>
    <dgm:cxn modelId="{FAC55183-B90C-42E6-89AC-753B8E13CBCE}" type="presParOf" srcId="{BC406432-0E84-4120-863A-34130BB5DCAF}" destId="{FC0E3DA3-5E89-4CBC-A995-E6791A9EC57C}" srcOrd="1" destOrd="0" presId="urn:microsoft.com/office/officeart/2005/8/layout/hierarchy2"/>
    <dgm:cxn modelId="{BC70DF77-44CC-46E0-AA7D-B3FCB6D54471}" type="presParOf" srcId="{A8C57790-7A8D-41C6-9B3B-8254FDDC28F2}" destId="{B52CE91D-E6B4-40D1-91E5-1BCB2F173F26}" srcOrd="2" destOrd="0" presId="urn:microsoft.com/office/officeart/2005/8/layout/hierarchy2"/>
    <dgm:cxn modelId="{3996CE7D-5E5E-4EDD-ADB4-8546441B4DE1}" type="presParOf" srcId="{B52CE91D-E6B4-40D1-91E5-1BCB2F173F26}" destId="{DF5C9494-5C38-4250-905C-9679B0741F85}" srcOrd="0" destOrd="0" presId="urn:microsoft.com/office/officeart/2005/8/layout/hierarchy2"/>
    <dgm:cxn modelId="{9F133D8A-42A8-4375-8900-C456DAD09538}" type="presParOf" srcId="{A8C57790-7A8D-41C6-9B3B-8254FDDC28F2}" destId="{7E7CE86B-7F0C-4C7F-B43B-FACDDE6E4AA9}" srcOrd="3" destOrd="0" presId="urn:microsoft.com/office/officeart/2005/8/layout/hierarchy2"/>
    <dgm:cxn modelId="{48D1F46C-2745-4E87-8504-AA4E8A20EA60}" type="presParOf" srcId="{7E7CE86B-7F0C-4C7F-B43B-FACDDE6E4AA9}" destId="{937CE0EE-7FD2-454F-8ACE-886E266C379D}" srcOrd="0" destOrd="0" presId="urn:microsoft.com/office/officeart/2005/8/layout/hierarchy2"/>
    <dgm:cxn modelId="{DCF34E25-DFDF-4D1D-912E-36F7B472480C}" type="presParOf" srcId="{7E7CE86B-7F0C-4C7F-B43B-FACDDE6E4AA9}" destId="{CF68CB72-932A-47DC-83D8-899B827523AB}" srcOrd="1" destOrd="0" presId="urn:microsoft.com/office/officeart/2005/8/layout/hierarchy2"/>
    <dgm:cxn modelId="{25522874-E3FE-4991-8517-2BC5950F76FF}" type="presParOf" srcId="{7085D7BF-E770-4F13-B092-89AEC98E9C07}" destId="{37040627-0B06-49BC-BFC4-BC4C06A8B140}" srcOrd="2" destOrd="0" presId="urn:microsoft.com/office/officeart/2005/8/layout/hierarchy2"/>
    <dgm:cxn modelId="{4412AF3E-9410-4545-870B-2E15E0327787}" type="presParOf" srcId="{37040627-0B06-49BC-BFC4-BC4C06A8B140}" destId="{9F7B8F9D-4B9E-4878-ACE3-DED05CA933D6}" srcOrd="0" destOrd="0" presId="urn:microsoft.com/office/officeart/2005/8/layout/hierarchy2"/>
    <dgm:cxn modelId="{24013301-3A71-4AFC-AB2B-FC033A0803EE}" type="presParOf" srcId="{7085D7BF-E770-4F13-B092-89AEC98E9C07}" destId="{330B93E5-CA27-4FEB-8622-1A425516AA68}" srcOrd="3" destOrd="0" presId="urn:microsoft.com/office/officeart/2005/8/layout/hierarchy2"/>
    <dgm:cxn modelId="{5CF5DC54-3F7E-48B3-8380-5F594EFDDF92}" type="presParOf" srcId="{330B93E5-CA27-4FEB-8622-1A425516AA68}" destId="{ACED9C54-7D67-4DD3-A692-FC6220CD8177}" srcOrd="0" destOrd="0" presId="urn:microsoft.com/office/officeart/2005/8/layout/hierarchy2"/>
    <dgm:cxn modelId="{C5FC121D-3057-4433-B4A9-B36493EAFBE4}" type="presParOf" srcId="{330B93E5-CA27-4FEB-8622-1A425516AA68}" destId="{CF6E0D48-944B-4D7C-A20F-AA4D417E5E7C}" srcOrd="1" destOrd="0" presId="urn:microsoft.com/office/officeart/2005/8/layout/hierarchy2"/>
    <dgm:cxn modelId="{8E6729B1-C2ED-45BC-B17B-B31B1FAD3C47}" type="presParOf" srcId="{CF6E0D48-944B-4D7C-A20F-AA4D417E5E7C}" destId="{A32C51B9-E3B5-4DA5-9A68-D4120BDE0E5C}" srcOrd="0" destOrd="0" presId="urn:microsoft.com/office/officeart/2005/8/layout/hierarchy2"/>
    <dgm:cxn modelId="{667D0CA9-0DDF-422B-A734-58E3D51E904B}" type="presParOf" srcId="{A32C51B9-E3B5-4DA5-9A68-D4120BDE0E5C}" destId="{9B28FCDB-99B2-467B-B623-7D6EB2C343AA}" srcOrd="0" destOrd="0" presId="urn:microsoft.com/office/officeart/2005/8/layout/hierarchy2"/>
    <dgm:cxn modelId="{7840F6E4-5642-423A-9553-A5CB7F1BB9F8}" type="presParOf" srcId="{CF6E0D48-944B-4D7C-A20F-AA4D417E5E7C}" destId="{E688EFF8-6E35-4664-8870-D28C604498CE}" srcOrd="1" destOrd="0" presId="urn:microsoft.com/office/officeart/2005/8/layout/hierarchy2"/>
    <dgm:cxn modelId="{6579AC31-2765-42F2-9A10-88CB338AAAF4}" type="presParOf" srcId="{E688EFF8-6E35-4664-8870-D28C604498CE}" destId="{13F533B2-2F39-499A-B719-0B9FF5D81FA2}" srcOrd="0" destOrd="0" presId="urn:microsoft.com/office/officeart/2005/8/layout/hierarchy2"/>
    <dgm:cxn modelId="{23D15356-2644-4DA3-BFB9-B9A1D3E44ED8}" type="presParOf" srcId="{E688EFF8-6E35-4664-8870-D28C604498CE}" destId="{A7A9BEAD-1DC0-436D-AF09-6BE86F64ECB8}" srcOrd="1" destOrd="0" presId="urn:microsoft.com/office/officeart/2005/8/layout/hierarchy2"/>
    <dgm:cxn modelId="{B5BBDA78-EA1D-49A6-BABA-B871FE7F6629}" type="presParOf" srcId="{CF6E0D48-944B-4D7C-A20F-AA4D417E5E7C}" destId="{27F62DA9-D861-4622-BD50-E4FF805B0F78}" srcOrd="2" destOrd="0" presId="urn:microsoft.com/office/officeart/2005/8/layout/hierarchy2"/>
    <dgm:cxn modelId="{44120977-3393-4E40-AF30-DD65DF4C4CC7}" type="presParOf" srcId="{27F62DA9-D861-4622-BD50-E4FF805B0F78}" destId="{2941FD50-7AC0-4D16-8D85-B23CEF3543EF}" srcOrd="0" destOrd="0" presId="urn:microsoft.com/office/officeart/2005/8/layout/hierarchy2"/>
    <dgm:cxn modelId="{069E24A6-D4ED-4722-8EE5-74920292DECF}" type="presParOf" srcId="{CF6E0D48-944B-4D7C-A20F-AA4D417E5E7C}" destId="{A4BDCB2F-3C0F-4DB5-9C4A-E7C67CBA31AF}" srcOrd="3" destOrd="0" presId="urn:microsoft.com/office/officeart/2005/8/layout/hierarchy2"/>
    <dgm:cxn modelId="{8E48082D-EDB8-499F-8932-7EFA09FDA775}" type="presParOf" srcId="{A4BDCB2F-3C0F-4DB5-9C4A-E7C67CBA31AF}" destId="{974555D7-ABD2-4842-B9F6-64AC7852EEE1}" srcOrd="0" destOrd="0" presId="urn:microsoft.com/office/officeart/2005/8/layout/hierarchy2"/>
    <dgm:cxn modelId="{DE857B60-C946-4882-B7D2-5179CD1CFAB0}" type="presParOf" srcId="{A4BDCB2F-3C0F-4DB5-9C4A-E7C67CBA31AF}" destId="{37449E3B-0DA3-47DF-BB82-2E18CB7122D6}" srcOrd="1" destOrd="0" presId="urn:microsoft.com/office/officeart/2005/8/layout/hierarchy2"/>
    <dgm:cxn modelId="{CA467F95-4D8B-4B61-A521-6986C075C7EE}" type="presParOf" srcId="{CF6E0D48-944B-4D7C-A20F-AA4D417E5E7C}" destId="{E7DE979B-9EA1-4E8D-82D7-11BB1A179992}" srcOrd="4" destOrd="0" presId="urn:microsoft.com/office/officeart/2005/8/layout/hierarchy2"/>
    <dgm:cxn modelId="{B89BA1E3-9DB3-4154-8559-742AB2335D05}" type="presParOf" srcId="{E7DE979B-9EA1-4E8D-82D7-11BB1A179992}" destId="{9CD6C5CB-A188-484E-99E2-89104834B2EF}" srcOrd="0" destOrd="0" presId="urn:microsoft.com/office/officeart/2005/8/layout/hierarchy2"/>
    <dgm:cxn modelId="{B3E9B65D-8232-44C3-91B8-4736452468C2}" type="presParOf" srcId="{CF6E0D48-944B-4D7C-A20F-AA4D417E5E7C}" destId="{085CDC1F-825E-4243-8682-248B0E06D90C}" srcOrd="5" destOrd="0" presId="urn:microsoft.com/office/officeart/2005/8/layout/hierarchy2"/>
    <dgm:cxn modelId="{303B27E4-5CDA-4A69-A509-8E2C1C55D88C}" type="presParOf" srcId="{085CDC1F-825E-4243-8682-248B0E06D90C}" destId="{10C80D7C-EAFB-4C31-80B2-613C109153BD}" srcOrd="0" destOrd="0" presId="urn:microsoft.com/office/officeart/2005/8/layout/hierarchy2"/>
    <dgm:cxn modelId="{AF6FBE10-236D-4408-B319-2216E669EC85}" type="presParOf" srcId="{085CDC1F-825E-4243-8682-248B0E06D90C}" destId="{7FBCAFF3-7D66-4F33-9DE8-A08A3E6A523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41263-03A2-4936-B6EB-A1A57C9B0902}">
      <dsp:nvSpPr>
        <dsp:cNvPr id="0" name=""/>
        <dsp:cNvSpPr/>
      </dsp:nvSpPr>
      <dsp:spPr>
        <a:xfrm>
          <a:off x="849316" y="3090495"/>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smtClean="0"/>
            <a:t>ABB</a:t>
          </a:r>
          <a:endParaRPr lang="en-US" sz="1400" b="1" kern="1200" dirty="0"/>
        </a:p>
      </dsp:txBody>
      <dsp:txXfrm>
        <a:off x="875544" y="3116723"/>
        <a:ext cx="1738520" cy="843032"/>
      </dsp:txXfrm>
    </dsp:sp>
    <dsp:sp modelId="{343D8A92-64F1-46C9-81F8-898F8643D7B6}">
      <dsp:nvSpPr>
        <dsp:cNvPr id="0" name=""/>
        <dsp:cNvSpPr/>
      </dsp:nvSpPr>
      <dsp:spPr>
        <a:xfrm rot="17692822">
          <a:off x="2147112" y="2753598"/>
          <a:ext cx="1702752" cy="24565"/>
        </a:xfrm>
        <a:custGeom>
          <a:avLst/>
          <a:gdLst/>
          <a:ahLst/>
          <a:cxnLst/>
          <a:rect l="0" t="0" r="0" b="0"/>
          <a:pathLst>
            <a:path>
              <a:moveTo>
                <a:pt x="0" y="12282"/>
              </a:moveTo>
              <a:lnTo>
                <a:pt x="1702752" y="1228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b="1" kern="1200"/>
        </a:p>
      </dsp:txBody>
      <dsp:txXfrm>
        <a:off x="2955919" y="2723312"/>
        <a:ext cx="85137" cy="85137"/>
      </dsp:txXfrm>
    </dsp:sp>
    <dsp:sp modelId="{C9BE7F3F-C4F4-4083-9BDF-2FBAC7678899}">
      <dsp:nvSpPr>
        <dsp:cNvPr id="0" name=""/>
        <dsp:cNvSpPr/>
      </dsp:nvSpPr>
      <dsp:spPr>
        <a:xfrm>
          <a:off x="3356683" y="1545778"/>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err="1" smtClean="0"/>
            <a:t>ambidexterity</a:t>
          </a:r>
          <a:endParaRPr lang="en-US" sz="1400" b="1" kern="1200" dirty="0"/>
        </a:p>
      </dsp:txBody>
      <dsp:txXfrm>
        <a:off x="3382911" y="1572006"/>
        <a:ext cx="1738520" cy="843032"/>
      </dsp:txXfrm>
    </dsp:sp>
    <dsp:sp modelId="{4EC7D82B-6839-4A6C-AAD4-58048F2404ED}">
      <dsp:nvSpPr>
        <dsp:cNvPr id="0" name=""/>
        <dsp:cNvSpPr/>
      </dsp:nvSpPr>
      <dsp:spPr>
        <a:xfrm rot="18289469">
          <a:off x="4878614" y="1466334"/>
          <a:ext cx="1254482" cy="24565"/>
        </a:xfrm>
        <a:custGeom>
          <a:avLst/>
          <a:gdLst/>
          <a:ahLst/>
          <a:cxnLst/>
          <a:rect l="0" t="0" r="0" b="0"/>
          <a:pathLst>
            <a:path>
              <a:moveTo>
                <a:pt x="0" y="12282"/>
              </a:moveTo>
              <a:lnTo>
                <a:pt x="1254482" y="1228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74493" y="1447254"/>
        <a:ext cx="62724" cy="62724"/>
      </dsp:txXfrm>
    </dsp:sp>
    <dsp:sp modelId="{36EC9D25-B365-4CFF-B7D7-CE60ED074357}">
      <dsp:nvSpPr>
        <dsp:cNvPr id="0" name=""/>
        <dsp:cNvSpPr/>
      </dsp:nvSpPr>
      <dsp:spPr>
        <a:xfrm>
          <a:off x="5864050" y="515967"/>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err="1" smtClean="0"/>
            <a:t>intelligence</a:t>
          </a:r>
          <a:r>
            <a:rPr lang="fi-FI" sz="1400" b="1" kern="1200" dirty="0" smtClean="0"/>
            <a:t> </a:t>
          </a:r>
          <a:r>
            <a:rPr lang="fi-FI" sz="1400" b="1" kern="1200" dirty="0" err="1" smtClean="0"/>
            <a:t>amplification</a:t>
          </a:r>
          <a:endParaRPr lang="en-US" sz="1400" b="1" kern="1200" dirty="0"/>
        </a:p>
      </dsp:txBody>
      <dsp:txXfrm>
        <a:off x="5890278" y="542195"/>
        <a:ext cx="1738520" cy="843032"/>
      </dsp:txXfrm>
    </dsp:sp>
    <dsp:sp modelId="{C27C6112-4AB8-4C3E-9782-79A33AB9D1B3}">
      <dsp:nvSpPr>
        <dsp:cNvPr id="0" name=""/>
        <dsp:cNvSpPr/>
      </dsp:nvSpPr>
      <dsp:spPr>
        <a:xfrm rot="19457599">
          <a:off x="7572103" y="693975"/>
          <a:ext cx="882237" cy="24565"/>
        </a:xfrm>
        <a:custGeom>
          <a:avLst/>
          <a:gdLst/>
          <a:ahLst/>
          <a:cxnLst/>
          <a:rect l="0" t="0" r="0" b="0"/>
          <a:pathLst>
            <a:path>
              <a:moveTo>
                <a:pt x="0" y="12282"/>
              </a:moveTo>
              <a:lnTo>
                <a:pt x="882237" y="1228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7991166" y="684202"/>
        <a:ext cx="44111" cy="44111"/>
      </dsp:txXfrm>
    </dsp:sp>
    <dsp:sp modelId="{D48DC12B-B8CB-4C95-A6DB-F1FC40B04D67}">
      <dsp:nvSpPr>
        <dsp:cNvPr id="0" name=""/>
        <dsp:cNvSpPr/>
      </dsp:nvSpPr>
      <dsp:spPr>
        <a:xfrm>
          <a:off x="8371417" y="1061"/>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smtClean="0"/>
            <a:t>18 </a:t>
          </a:r>
          <a:r>
            <a:rPr lang="fi-FI" sz="1400" b="1" kern="1200" dirty="0" err="1" smtClean="0"/>
            <a:t>automation</a:t>
          </a:r>
          <a:r>
            <a:rPr lang="fi-FI" sz="1400" b="1" kern="1200" dirty="0" smtClean="0"/>
            <a:t> </a:t>
          </a:r>
          <a:r>
            <a:rPr lang="fi-FI" sz="1400" b="1" kern="1200" dirty="0" err="1" smtClean="0"/>
            <a:t>capabilities</a:t>
          </a:r>
          <a:endParaRPr lang="en-US" sz="1400" b="1" kern="1200" dirty="0"/>
        </a:p>
      </dsp:txBody>
      <dsp:txXfrm>
        <a:off x="8397645" y="27289"/>
        <a:ext cx="1738520" cy="843032"/>
      </dsp:txXfrm>
    </dsp:sp>
    <dsp:sp modelId="{F22FD7BE-B5F4-4159-B63C-3599BA44A6EA}">
      <dsp:nvSpPr>
        <dsp:cNvPr id="0" name=""/>
        <dsp:cNvSpPr/>
      </dsp:nvSpPr>
      <dsp:spPr>
        <a:xfrm rot="2142401">
          <a:off x="7572103" y="1208881"/>
          <a:ext cx="882237" cy="24565"/>
        </a:xfrm>
        <a:custGeom>
          <a:avLst/>
          <a:gdLst/>
          <a:ahLst/>
          <a:cxnLst/>
          <a:rect l="0" t="0" r="0" b="0"/>
          <a:pathLst>
            <a:path>
              <a:moveTo>
                <a:pt x="0" y="12282"/>
              </a:moveTo>
              <a:lnTo>
                <a:pt x="882237" y="1228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7991166" y="1199108"/>
        <a:ext cx="44111" cy="44111"/>
      </dsp:txXfrm>
    </dsp:sp>
    <dsp:sp modelId="{36B956DC-1D66-4AB3-AF7C-77EB5D95C5A3}">
      <dsp:nvSpPr>
        <dsp:cNvPr id="0" name=""/>
        <dsp:cNvSpPr/>
      </dsp:nvSpPr>
      <dsp:spPr>
        <a:xfrm>
          <a:off x="8371417" y="1030872"/>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err="1" smtClean="0"/>
            <a:t>intelligence</a:t>
          </a:r>
          <a:r>
            <a:rPr lang="fi-FI" sz="1400" b="1" kern="1200" dirty="0" smtClean="0"/>
            <a:t> </a:t>
          </a:r>
          <a:r>
            <a:rPr lang="fi-FI" sz="1400" b="1" kern="1200" dirty="0" err="1" smtClean="0"/>
            <a:t>agents</a:t>
          </a:r>
          <a:endParaRPr lang="en-US" sz="1400" b="1" kern="1200" dirty="0"/>
        </a:p>
      </dsp:txBody>
      <dsp:txXfrm>
        <a:off x="8397645" y="1057100"/>
        <a:ext cx="1738520" cy="843032"/>
      </dsp:txXfrm>
    </dsp:sp>
    <dsp:sp modelId="{A48BB79E-7E4F-4C23-A598-74BF0E17317C}">
      <dsp:nvSpPr>
        <dsp:cNvPr id="0" name=""/>
        <dsp:cNvSpPr/>
      </dsp:nvSpPr>
      <dsp:spPr>
        <a:xfrm rot="3310531">
          <a:off x="4878614" y="2496145"/>
          <a:ext cx="1254482" cy="24565"/>
        </a:xfrm>
        <a:custGeom>
          <a:avLst/>
          <a:gdLst/>
          <a:ahLst/>
          <a:cxnLst/>
          <a:rect l="0" t="0" r="0" b="0"/>
          <a:pathLst>
            <a:path>
              <a:moveTo>
                <a:pt x="0" y="12282"/>
              </a:moveTo>
              <a:lnTo>
                <a:pt x="1254482" y="1228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74493" y="2477066"/>
        <a:ext cx="62724" cy="62724"/>
      </dsp:txXfrm>
    </dsp:sp>
    <dsp:sp modelId="{7AA9CAF7-25A4-462A-A578-F16468F97D98}">
      <dsp:nvSpPr>
        <dsp:cNvPr id="0" name=""/>
        <dsp:cNvSpPr/>
      </dsp:nvSpPr>
      <dsp:spPr>
        <a:xfrm>
          <a:off x="5864050" y="2575590"/>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smtClean="0"/>
            <a:t> </a:t>
          </a:r>
          <a:r>
            <a:rPr lang="fi-FI" sz="1400" b="1" kern="1200" dirty="0" err="1" smtClean="0"/>
            <a:t>information</a:t>
          </a:r>
          <a:r>
            <a:rPr lang="fi-FI" sz="1400" b="1" kern="1200" dirty="0" smtClean="0"/>
            <a:t> </a:t>
          </a:r>
          <a:r>
            <a:rPr lang="fi-FI" sz="1400" b="1" kern="1200" dirty="0" err="1" smtClean="0"/>
            <a:t>augmentation</a:t>
          </a:r>
          <a:endParaRPr lang="en-US" sz="1400" b="1" kern="1200" dirty="0"/>
        </a:p>
      </dsp:txBody>
      <dsp:txXfrm>
        <a:off x="5890278" y="2601818"/>
        <a:ext cx="1738520" cy="843032"/>
      </dsp:txXfrm>
    </dsp:sp>
    <dsp:sp modelId="{153BADB9-0595-4853-90A7-4B6E5787C6D5}">
      <dsp:nvSpPr>
        <dsp:cNvPr id="0" name=""/>
        <dsp:cNvSpPr/>
      </dsp:nvSpPr>
      <dsp:spPr>
        <a:xfrm rot="19457599">
          <a:off x="7572103" y="2753598"/>
          <a:ext cx="882237" cy="24565"/>
        </a:xfrm>
        <a:custGeom>
          <a:avLst/>
          <a:gdLst/>
          <a:ahLst/>
          <a:cxnLst/>
          <a:rect l="0" t="0" r="0" b="0"/>
          <a:pathLst>
            <a:path>
              <a:moveTo>
                <a:pt x="0" y="12282"/>
              </a:moveTo>
              <a:lnTo>
                <a:pt x="882237" y="1228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7991166" y="2743825"/>
        <a:ext cx="44111" cy="44111"/>
      </dsp:txXfrm>
    </dsp:sp>
    <dsp:sp modelId="{E433375A-6D39-4C61-A282-0CB63644C4B6}">
      <dsp:nvSpPr>
        <dsp:cNvPr id="0" name=""/>
        <dsp:cNvSpPr/>
      </dsp:nvSpPr>
      <dsp:spPr>
        <a:xfrm>
          <a:off x="8371417" y="2060684"/>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smtClean="0"/>
            <a:t>data </a:t>
          </a:r>
          <a:r>
            <a:rPr lang="fi-FI" sz="1400" b="1" kern="1200" dirty="0" err="1" smtClean="0"/>
            <a:t>strategy</a:t>
          </a:r>
          <a:endParaRPr lang="en-US" sz="1400" b="1" kern="1200" dirty="0"/>
        </a:p>
      </dsp:txBody>
      <dsp:txXfrm>
        <a:off x="8397645" y="2086912"/>
        <a:ext cx="1738520" cy="843032"/>
      </dsp:txXfrm>
    </dsp:sp>
    <dsp:sp modelId="{B52CE91D-E6B4-40D1-91E5-1BCB2F173F26}">
      <dsp:nvSpPr>
        <dsp:cNvPr id="0" name=""/>
        <dsp:cNvSpPr/>
      </dsp:nvSpPr>
      <dsp:spPr>
        <a:xfrm rot="2142401">
          <a:off x="7572103" y="3268504"/>
          <a:ext cx="882237" cy="24565"/>
        </a:xfrm>
        <a:custGeom>
          <a:avLst/>
          <a:gdLst/>
          <a:ahLst/>
          <a:cxnLst/>
          <a:rect l="0" t="0" r="0" b="0"/>
          <a:pathLst>
            <a:path>
              <a:moveTo>
                <a:pt x="0" y="12282"/>
              </a:moveTo>
              <a:lnTo>
                <a:pt x="882237" y="1228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991166" y="3258731"/>
        <a:ext cx="44111" cy="44111"/>
      </dsp:txXfrm>
    </dsp:sp>
    <dsp:sp modelId="{937CE0EE-7FD2-454F-8ACE-886E266C379D}">
      <dsp:nvSpPr>
        <dsp:cNvPr id="0" name=""/>
        <dsp:cNvSpPr/>
      </dsp:nvSpPr>
      <dsp:spPr>
        <a:xfrm>
          <a:off x="8371417" y="3090495"/>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err="1" smtClean="0"/>
            <a:t>process</a:t>
          </a:r>
          <a:r>
            <a:rPr lang="fi-FI" sz="1400" b="1" kern="1200" dirty="0" smtClean="0"/>
            <a:t> </a:t>
          </a:r>
          <a:r>
            <a:rPr lang="fi-FI" sz="1400" b="1" kern="1200" dirty="0" err="1" smtClean="0"/>
            <a:t>capability</a:t>
          </a:r>
          <a:endParaRPr lang="en-US" sz="1400" b="1" kern="1200" dirty="0"/>
        </a:p>
      </dsp:txBody>
      <dsp:txXfrm>
        <a:off x="8397645" y="3116723"/>
        <a:ext cx="1738520" cy="843032"/>
      </dsp:txXfrm>
    </dsp:sp>
    <dsp:sp modelId="{37040627-0B06-49BC-BFC4-BC4C06A8B140}">
      <dsp:nvSpPr>
        <dsp:cNvPr id="0" name=""/>
        <dsp:cNvSpPr/>
      </dsp:nvSpPr>
      <dsp:spPr>
        <a:xfrm rot="3907178">
          <a:off x="2147112" y="4298315"/>
          <a:ext cx="1702752" cy="24565"/>
        </a:xfrm>
        <a:custGeom>
          <a:avLst/>
          <a:gdLst/>
          <a:ahLst/>
          <a:cxnLst/>
          <a:rect l="0" t="0" r="0" b="0"/>
          <a:pathLst>
            <a:path>
              <a:moveTo>
                <a:pt x="0" y="12282"/>
              </a:moveTo>
              <a:lnTo>
                <a:pt x="1702752" y="1228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b="1" kern="1200"/>
        </a:p>
      </dsp:txBody>
      <dsp:txXfrm>
        <a:off x="2955919" y="4268029"/>
        <a:ext cx="85137" cy="85137"/>
      </dsp:txXfrm>
    </dsp:sp>
    <dsp:sp modelId="{ACED9C54-7D67-4DD3-A692-FC6220CD8177}">
      <dsp:nvSpPr>
        <dsp:cNvPr id="0" name=""/>
        <dsp:cNvSpPr/>
      </dsp:nvSpPr>
      <dsp:spPr>
        <a:xfrm>
          <a:off x="3356683" y="4635212"/>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err="1" smtClean="0"/>
            <a:t>building</a:t>
          </a:r>
          <a:r>
            <a:rPr lang="fi-FI" sz="1400" b="1" kern="1200" dirty="0" smtClean="0"/>
            <a:t> </a:t>
          </a:r>
          <a:r>
            <a:rPr lang="fi-FI" sz="1400" b="1" kern="1200" dirty="0" err="1" smtClean="0"/>
            <a:t>blocks</a:t>
          </a:r>
          <a:endParaRPr lang="en-US" sz="1400" b="1" kern="1200" dirty="0"/>
        </a:p>
      </dsp:txBody>
      <dsp:txXfrm>
        <a:off x="3382911" y="4661440"/>
        <a:ext cx="1738520" cy="843032"/>
      </dsp:txXfrm>
    </dsp:sp>
    <dsp:sp modelId="{A32C51B9-E3B5-4DA5-9A68-D4120BDE0E5C}">
      <dsp:nvSpPr>
        <dsp:cNvPr id="0" name=""/>
        <dsp:cNvSpPr/>
      </dsp:nvSpPr>
      <dsp:spPr>
        <a:xfrm rot="18289469">
          <a:off x="4878614" y="4555768"/>
          <a:ext cx="1254482" cy="24565"/>
        </a:xfrm>
        <a:custGeom>
          <a:avLst/>
          <a:gdLst/>
          <a:ahLst/>
          <a:cxnLst/>
          <a:rect l="0" t="0" r="0" b="0"/>
          <a:pathLst>
            <a:path>
              <a:moveTo>
                <a:pt x="0" y="12282"/>
              </a:moveTo>
              <a:lnTo>
                <a:pt x="1254482" y="1228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74493" y="4536689"/>
        <a:ext cx="62724" cy="62724"/>
      </dsp:txXfrm>
    </dsp:sp>
    <dsp:sp modelId="{13F533B2-2F39-499A-B719-0B9FF5D81FA2}">
      <dsp:nvSpPr>
        <dsp:cNvPr id="0" name=""/>
        <dsp:cNvSpPr/>
      </dsp:nvSpPr>
      <dsp:spPr>
        <a:xfrm>
          <a:off x="5864050" y="3605401"/>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err="1" smtClean="0"/>
            <a:t>elements</a:t>
          </a:r>
          <a:r>
            <a:rPr lang="fi-FI" sz="1400" b="1" kern="1200" dirty="0" smtClean="0"/>
            <a:t> of business </a:t>
          </a:r>
          <a:r>
            <a:rPr lang="fi-FI" sz="1400" b="1" kern="1200" dirty="0" err="1" smtClean="0"/>
            <a:t>models</a:t>
          </a:r>
          <a:endParaRPr lang="en-US" sz="1400" b="1" kern="1200" dirty="0"/>
        </a:p>
      </dsp:txBody>
      <dsp:txXfrm>
        <a:off x="5890278" y="3631629"/>
        <a:ext cx="1738520" cy="843032"/>
      </dsp:txXfrm>
    </dsp:sp>
    <dsp:sp modelId="{27F62DA9-D861-4622-BD50-E4FF805B0F78}">
      <dsp:nvSpPr>
        <dsp:cNvPr id="0" name=""/>
        <dsp:cNvSpPr/>
      </dsp:nvSpPr>
      <dsp:spPr>
        <a:xfrm>
          <a:off x="5147660" y="5070674"/>
          <a:ext cx="716390" cy="24565"/>
        </a:xfrm>
        <a:custGeom>
          <a:avLst/>
          <a:gdLst/>
          <a:ahLst/>
          <a:cxnLst/>
          <a:rect l="0" t="0" r="0" b="0"/>
          <a:pathLst>
            <a:path>
              <a:moveTo>
                <a:pt x="0" y="12282"/>
              </a:moveTo>
              <a:lnTo>
                <a:pt x="716390" y="1228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87945" y="5065047"/>
        <a:ext cx="35819" cy="35819"/>
      </dsp:txXfrm>
    </dsp:sp>
    <dsp:sp modelId="{974555D7-ABD2-4842-B9F6-64AC7852EEE1}">
      <dsp:nvSpPr>
        <dsp:cNvPr id="0" name=""/>
        <dsp:cNvSpPr/>
      </dsp:nvSpPr>
      <dsp:spPr>
        <a:xfrm>
          <a:off x="5864050" y="4635212"/>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err="1" smtClean="0"/>
            <a:t>cognitive</a:t>
          </a:r>
          <a:r>
            <a:rPr lang="fi-FI" sz="1400" b="1" kern="1200" dirty="0" smtClean="0"/>
            <a:t> </a:t>
          </a:r>
          <a:r>
            <a:rPr lang="fi-FI" sz="1400" b="1" kern="1200" dirty="0" err="1" smtClean="0"/>
            <a:t>services</a:t>
          </a:r>
          <a:r>
            <a:rPr lang="fi-FI" sz="1400" b="1" kern="1200" dirty="0" smtClean="0"/>
            <a:t> and </a:t>
          </a:r>
          <a:r>
            <a:rPr lang="fi-FI" sz="1400" b="1" kern="1200" dirty="0" err="1" smtClean="0"/>
            <a:t>other</a:t>
          </a:r>
          <a:r>
            <a:rPr lang="fi-FI" sz="1400" b="1" kern="1200" dirty="0" smtClean="0"/>
            <a:t> </a:t>
          </a:r>
          <a:r>
            <a:rPr lang="fi-FI" sz="1400" b="1" kern="1200" dirty="0" err="1" smtClean="0"/>
            <a:t>APIs</a:t>
          </a:r>
          <a:endParaRPr lang="en-US" sz="1400" b="1" kern="1200" dirty="0"/>
        </a:p>
      </dsp:txBody>
      <dsp:txXfrm>
        <a:off x="5890278" y="4661440"/>
        <a:ext cx="1738520" cy="843032"/>
      </dsp:txXfrm>
    </dsp:sp>
    <dsp:sp modelId="{E7DE979B-9EA1-4E8D-82D7-11BB1A179992}">
      <dsp:nvSpPr>
        <dsp:cNvPr id="0" name=""/>
        <dsp:cNvSpPr/>
      </dsp:nvSpPr>
      <dsp:spPr>
        <a:xfrm rot="3310531">
          <a:off x="4878614" y="5585580"/>
          <a:ext cx="1254482" cy="24565"/>
        </a:xfrm>
        <a:custGeom>
          <a:avLst/>
          <a:gdLst/>
          <a:ahLst/>
          <a:cxnLst/>
          <a:rect l="0" t="0" r="0" b="0"/>
          <a:pathLst>
            <a:path>
              <a:moveTo>
                <a:pt x="0" y="12282"/>
              </a:moveTo>
              <a:lnTo>
                <a:pt x="1254482" y="1228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74493" y="5566500"/>
        <a:ext cx="62724" cy="62724"/>
      </dsp:txXfrm>
    </dsp:sp>
    <dsp:sp modelId="{10C80D7C-EAFB-4C31-80B2-613C109153BD}">
      <dsp:nvSpPr>
        <dsp:cNvPr id="0" name=""/>
        <dsp:cNvSpPr/>
      </dsp:nvSpPr>
      <dsp:spPr>
        <a:xfrm>
          <a:off x="5864050" y="5665024"/>
          <a:ext cx="1790976" cy="8954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i-FI" sz="1400" b="1" kern="1200" dirty="0" smtClean="0"/>
            <a:t>(</a:t>
          </a:r>
          <a:r>
            <a:rPr lang="fi-FI" sz="1400" b="1" kern="1200" dirty="0" err="1" smtClean="0"/>
            <a:t>hyper</a:t>
          </a:r>
          <a:r>
            <a:rPr lang="fi-FI" sz="1400" b="1" kern="1200" dirty="0" smtClean="0"/>
            <a:t>)-</a:t>
          </a:r>
          <a:r>
            <a:rPr lang="fi-FI" sz="1400" b="1" kern="1200" dirty="0" err="1" smtClean="0"/>
            <a:t>parameters</a:t>
          </a:r>
          <a:r>
            <a:rPr lang="fi-FI" sz="1400" b="1" kern="1200" dirty="0" smtClean="0"/>
            <a:t> and </a:t>
          </a:r>
          <a:r>
            <a:rPr lang="fi-FI" sz="1400" b="1" kern="1200" dirty="0" err="1" smtClean="0"/>
            <a:t>other</a:t>
          </a:r>
          <a:r>
            <a:rPr lang="fi-FI" sz="1400" b="1" kern="1200" dirty="0" smtClean="0"/>
            <a:t> </a:t>
          </a:r>
          <a:r>
            <a:rPr lang="fi-FI" sz="1400" b="1" kern="1200" dirty="0" err="1" smtClean="0"/>
            <a:t>programmable</a:t>
          </a:r>
          <a:r>
            <a:rPr lang="fi-FI" sz="1400" b="1" kern="1200" dirty="0" smtClean="0"/>
            <a:t> </a:t>
          </a:r>
          <a:r>
            <a:rPr lang="fi-FI" sz="1400" b="1" kern="1200" dirty="0" err="1" smtClean="0"/>
            <a:t>elements</a:t>
          </a:r>
          <a:endParaRPr lang="en-US" sz="1400" b="1" kern="1200" dirty="0"/>
        </a:p>
      </dsp:txBody>
      <dsp:txXfrm>
        <a:off x="5890278" y="5691252"/>
        <a:ext cx="1738520" cy="8430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000"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9525" y="0"/>
            <a:ext cx="2921000" cy="495300"/>
          </a:xfrm>
          <a:prstGeom prst="rect">
            <a:avLst/>
          </a:prstGeom>
        </p:spPr>
        <p:txBody>
          <a:bodyPr vert="horz" lIns="91440" tIns="45720" rIns="91440" bIns="45720" rtlCol="0"/>
          <a:lstStyle>
            <a:lvl1pPr algn="r">
              <a:defRPr sz="1200"/>
            </a:lvl1pPr>
          </a:lstStyle>
          <a:p>
            <a:fld id="{21F6F03F-51DC-4557-BAD9-6F3CCDC43792}" type="datetimeFigureOut">
              <a:rPr lang="en-US" smtClean="0"/>
              <a:t>2/14/2018</a:t>
            </a:fld>
            <a:endParaRPr lang="en-US"/>
          </a:p>
        </p:txBody>
      </p:sp>
      <p:sp>
        <p:nvSpPr>
          <p:cNvPr id="4" name="Slide Image Placeholder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4688" y="4751388"/>
            <a:ext cx="5392737" cy="388778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7363"/>
            <a:ext cx="2921000" cy="4953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9525" y="9377363"/>
            <a:ext cx="2921000" cy="495300"/>
          </a:xfrm>
          <a:prstGeom prst="rect">
            <a:avLst/>
          </a:prstGeom>
        </p:spPr>
        <p:txBody>
          <a:bodyPr vert="horz" lIns="91440" tIns="45720" rIns="91440" bIns="45720" rtlCol="0" anchor="b"/>
          <a:lstStyle>
            <a:lvl1pPr algn="r">
              <a:defRPr sz="1200"/>
            </a:lvl1pPr>
          </a:lstStyle>
          <a:p>
            <a:fld id="{3A3CD199-85EF-429C-8AD4-49D7EA9EFCF9}" type="slidenum">
              <a:rPr lang="en-US" smtClean="0"/>
              <a:t>‹#›</a:t>
            </a:fld>
            <a:endParaRPr lang="en-US"/>
          </a:p>
        </p:txBody>
      </p:sp>
    </p:spTree>
    <p:extLst>
      <p:ext uri="{BB962C8B-B14F-4D97-AF65-F5344CB8AC3E}">
        <p14:creationId xmlns:p14="http://schemas.microsoft.com/office/powerpoint/2010/main" val="3851301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3CD199-85EF-429C-8AD4-49D7EA9EFCF9}" type="slidenum">
              <a:rPr lang="en-US" smtClean="0"/>
              <a:t>2</a:t>
            </a:fld>
            <a:endParaRPr lang="en-US"/>
          </a:p>
        </p:txBody>
      </p:sp>
    </p:spTree>
    <p:extLst>
      <p:ext uri="{BB962C8B-B14F-4D97-AF65-F5344CB8AC3E}">
        <p14:creationId xmlns:p14="http://schemas.microsoft.com/office/powerpoint/2010/main" val="450624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883FAD-011C-4F32-9BCB-AF60578D9C49}" type="datetimeFigureOut">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1978283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883FAD-011C-4F32-9BCB-AF60578D9C49}" type="datetimeFigureOut">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408123677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883FAD-011C-4F32-9BCB-AF60578D9C49}" type="datetimeFigureOut">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1388722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883FAD-011C-4F32-9BCB-AF60578D9C49}" type="datetimeFigureOut">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14425696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883FAD-011C-4F32-9BCB-AF60578D9C49}" type="datetimeFigureOut">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4167816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6646" y="234497"/>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96240" y="1739447"/>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A0883FAD-011C-4F32-9BCB-AF60578D9C49}" type="datetimeFigureOut">
              <a:rPr lang="en-US" smtClean="0"/>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331516955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883FAD-011C-4F32-9BCB-AF60578D9C49}" type="datetimeFigureOut">
              <a:rPr lang="en-US" smtClean="0"/>
              <a:t>2/14/2018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128195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0883FAD-011C-4F32-9BCB-AF60578D9C49}" type="datetimeFigureOut">
              <a:rPr lang="en-US" smtClean="0"/>
              <a:t>2/14/2018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3563102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883FAD-011C-4F32-9BCB-AF60578D9C49}" type="datetimeFigureOut">
              <a:rPr lang="en-US" smtClean="0"/>
              <a:t>2/14/2018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2561443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883FAD-011C-4F32-9BCB-AF60578D9C49}" type="datetimeFigureOut">
              <a:rPr lang="en-US" smtClean="0"/>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17861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883FAD-011C-4F32-9BCB-AF60578D9C49}" type="datetimeFigureOut">
              <a:rPr lang="en-US" smtClean="0"/>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91FF4-BF2D-45D8-99CC-5313835652F6}" type="slidenum">
              <a:rPr lang="en-US" smtClean="0"/>
              <a:t>‹#›</a:t>
            </a:fld>
            <a:endParaRPr lang="en-US"/>
          </a:p>
        </p:txBody>
      </p:sp>
    </p:spTree>
    <p:extLst>
      <p:ext uri="{BB962C8B-B14F-4D97-AF65-F5344CB8AC3E}">
        <p14:creationId xmlns:p14="http://schemas.microsoft.com/office/powerpoint/2010/main" val="39675076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883FAD-011C-4F32-9BCB-AF60578D9C49}" type="datetimeFigureOut">
              <a:rPr lang="en-US" smtClean="0"/>
              <a:t>2/14/2018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C91FF4-BF2D-45D8-99CC-5313835652F6}" type="slidenum">
              <a:rPr lang="en-US" smtClean="0"/>
              <a:t>‹#›</a:t>
            </a:fld>
            <a:endParaRPr lang="en-US"/>
          </a:p>
        </p:txBody>
      </p:sp>
    </p:spTree>
    <p:extLst>
      <p:ext uri="{BB962C8B-B14F-4D97-AF65-F5344CB8AC3E}">
        <p14:creationId xmlns:p14="http://schemas.microsoft.com/office/powerpoint/2010/main" val="2153848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rainyquote.com/authors"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linkedin.com/learning/blockchain-basics/the-potential-obstacles-to-blockchain-adoption"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www.delltechnologies.com/en-us/perspectives/democracy-2-0-how-blockchain-technology-is-unveiling-a-new-type-of-democrac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sas.com/content/dam/SAS/fi_fi/doc/Events/SAS%20Forum%202015/Presentation_SAS_INSTITUTE_OY-SAS_Forum_FI_2015_Tobias_Witt_SAS_keynote_(ID_40414).pdf"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ciencedirect.com/science/article/pii/S2214579615000027"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www.datasciencecentral.com/profiles/blog/show?id=6448529:BlogPost:189956&amp;&amp;utm_content=buffera83fd&amp;utm_medium=social&amp;utm_source=linkedin.com&amp;utm_campaign=buff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hyperlink" Target="http://oauth.net/articles/authenticatio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voltdb.com/sites/default/files/VoltDB%20eBook.pdf" TargetMode="Externa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en.wikipedia.org/wiki/Latency_(engineering)"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notebooks.csc.fi/#/dashboard"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github.com/scikit-learn-contrib/categorical-encoding" TargetMode="External"/><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hyperlink" Target="http://contrib.scikit-learn.org/categorical-encoding/" TargetMode="External"/><Relationship Id="rId5" Type="http://schemas.openxmlformats.org/officeDocument/2006/relationships/hyperlink" Target="https://medium.com/data-design/visiting-categorical-features-and-encoding-in-decision-trees-53400fa65931" TargetMode="Externa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stats.idre.ucla.edu/other/dae/"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www.brainyquote.com/author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ublic.tableau.com/profile/mckinsey.analytics#!/vizhome/InternationalAutomation/WhereMachinesCanReplaceHumans" TargetMode="External"/><Relationship Id="rId2" Type="http://schemas.openxmlformats.org/officeDocument/2006/relationships/hyperlink" Target="https://public.tableau.com/profile/mckinsey.analytics#!/vizhome/AutomationBySector/WhereMachinesCanReplaceHumans"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www.mckinsey.com/global-themes/digital-disruption/harnessing-automation-for-a-future-that-works" TargetMode="External"/><Relationship Id="rId4" Type="http://schemas.openxmlformats.org/officeDocument/2006/relationships/hyperlink" Target="https://public.tableau.com/profile/mckinsey.analytics#!/vizhome/AutomationandUSjobs/Technicalpotentialforautom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2785" y="2124620"/>
            <a:ext cx="7781925" cy="2190750"/>
          </a:xfrm>
          <a:prstGeom prst="rect">
            <a:avLst/>
          </a:prstGeom>
        </p:spPr>
      </p:pic>
      <p:sp>
        <p:nvSpPr>
          <p:cNvPr id="3" name="TextBox 2"/>
          <p:cNvSpPr txBox="1"/>
          <p:nvPr/>
        </p:nvSpPr>
        <p:spPr>
          <a:xfrm>
            <a:off x="4232365" y="4415246"/>
            <a:ext cx="3847015" cy="369332"/>
          </a:xfrm>
          <a:prstGeom prst="rect">
            <a:avLst/>
          </a:prstGeom>
          <a:noFill/>
        </p:spPr>
        <p:txBody>
          <a:bodyPr wrap="none" rtlCol="0">
            <a:spAutoFit/>
          </a:bodyPr>
          <a:lstStyle/>
          <a:p>
            <a:r>
              <a:rPr lang="en-US" dirty="0">
                <a:hlinkClick r:id="rId3"/>
              </a:rPr>
              <a:t>https://</a:t>
            </a:r>
            <a:r>
              <a:rPr lang="en-US" dirty="0" smtClean="0">
                <a:hlinkClick r:id="rId3"/>
              </a:rPr>
              <a:t>www.brainyquote.com/authors</a:t>
            </a:r>
            <a:endParaRPr lang="en-US" dirty="0"/>
          </a:p>
        </p:txBody>
      </p:sp>
    </p:spTree>
    <p:extLst>
      <p:ext uri="{BB962C8B-B14F-4D97-AF65-F5344CB8AC3E}">
        <p14:creationId xmlns:p14="http://schemas.microsoft.com/office/powerpoint/2010/main" val="37391034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0827" y="1290060"/>
            <a:ext cx="8848164" cy="4131686"/>
          </a:xfrm>
          <a:prstGeom prst="rect">
            <a:avLst/>
          </a:prstGeom>
        </p:spPr>
      </p:pic>
      <p:sp>
        <p:nvSpPr>
          <p:cNvPr id="3" name="TextBox 2"/>
          <p:cNvSpPr txBox="1"/>
          <p:nvPr/>
        </p:nvSpPr>
        <p:spPr>
          <a:xfrm>
            <a:off x="1366859" y="6086562"/>
            <a:ext cx="9430844" cy="369332"/>
          </a:xfrm>
          <a:prstGeom prst="rect">
            <a:avLst/>
          </a:prstGeom>
          <a:noFill/>
        </p:spPr>
        <p:txBody>
          <a:bodyPr wrap="square" rtlCol="0">
            <a:spAutoFit/>
          </a:bodyPr>
          <a:lstStyle/>
          <a:p>
            <a:r>
              <a:rPr lang="en-US" dirty="0"/>
              <a:t>McKinsey Global Institute. (2017). </a:t>
            </a:r>
            <a:r>
              <a:rPr lang="en-US" i="1" dirty="0"/>
              <a:t>A future that works: automation, employment, and productivity</a:t>
            </a:r>
            <a:r>
              <a:rPr lang="en-US" dirty="0"/>
              <a:t>.</a:t>
            </a:r>
          </a:p>
        </p:txBody>
      </p:sp>
    </p:spTree>
    <p:extLst>
      <p:ext uri="{BB962C8B-B14F-4D97-AF65-F5344CB8AC3E}">
        <p14:creationId xmlns:p14="http://schemas.microsoft.com/office/powerpoint/2010/main" val="1489446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0660" y="314655"/>
            <a:ext cx="6761433" cy="5981577"/>
          </a:xfrm>
          <a:prstGeom prst="rect">
            <a:avLst/>
          </a:prstGeom>
        </p:spPr>
      </p:pic>
      <p:sp>
        <p:nvSpPr>
          <p:cNvPr id="3" name="TextBox 2"/>
          <p:cNvSpPr txBox="1"/>
          <p:nvPr/>
        </p:nvSpPr>
        <p:spPr>
          <a:xfrm>
            <a:off x="1119095" y="6296232"/>
            <a:ext cx="9424562" cy="369332"/>
          </a:xfrm>
          <a:prstGeom prst="rect">
            <a:avLst/>
          </a:prstGeom>
          <a:noFill/>
        </p:spPr>
        <p:txBody>
          <a:bodyPr wrap="square" rtlCol="0">
            <a:spAutoFit/>
          </a:bodyPr>
          <a:lstStyle/>
          <a:p>
            <a:r>
              <a:rPr lang="en-US" dirty="0"/>
              <a:t>McKinsey Global Institute. (2017). </a:t>
            </a:r>
            <a:r>
              <a:rPr lang="en-US" i="1" dirty="0"/>
              <a:t>A future that works: automation, employment, and productivity</a:t>
            </a:r>
            <a:r>
              <a:rPr lang="en-US" dirty="0"/>
              <a:t>.</a:t>
            </a:r>
          </a:p>
        </p:txBody>
      </p:sp>
    </p:spTree>
    <p:extLst>
      <p:ext uri="{BB962C8B-B14F-4D97-AF65-F5344CB8AC3E}">
        <p14:creationId xmlns:p14="http://schemas.microsoft.com/office/powerpoint/2010/main" val="3176083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7932" y="361432"/>
            <a:ext cx="10821251" cy="2308324"/>
          </a:xfrm>
          <a:prstGeom prst="rect">
            <a:avLst/>
          </a:prstGeom>
          <a:noFill/>
        </p:spPr>
        <p:txBody>
          <a:bodyPr wrap="square" rtlCol="0">
            <a:spAutoFit/>
          </a:bodyPr>
          <a:lstStyle/>
          <a:p>
            <a:r>
              <a:rPr lang="fi-FI" sz="2400" dirty="0" smtClean="0"/>
              <a:t>New </a:t>
            </a:r>
            <a:r>
              <a:rPr lang="fi-FI" sz="2400" dirty="0" err="1" smtClean="0"/>
              <a:t>technology</a:t>
            </a:r>
            <a:r>
              <a:rPr lang="fi-FI" sz="2400" dirty="0" smtClean="0"/>
              <a:t> </a:t>
            </a:r>
            <a:r>
              <a:rPr lang="fi-FI" sz="2400" dirty="0" err="1" smtClean="0"/>
              <a:t>needs</a:t>
            </a:r>
            <a:r>
              <a:rPr lang="fi-FI" sz="2400" dirty="0" smtClean="0"/>
              <a:t> </a:t>
            </a:r>
            <a:r>
              <a:rPr lang="fi-FI" sz="2400" dirty="0" err="1" smtClean="0"/>
              <a:t>knowledge</a:t>
            </a:r>
            <a:r>
              <a:rPr lang="fi-FI" sz="2400" dirty="0" smtClean="0"/>
              <a:t> and </a:t>
            </a:r>
            <a:r>
              <a:rPr lang="fi-FI" sz="2400" dirty="0" err="1" smtClean="0"/>
              <a:t>understanding</a:t>
            </a:r>
            <a:r>
              <a:rPr lang="fi-FI" sz="2400" dirty="0" smtClean="0"/>
              <a:t>, i.e.,  </a:t>
            </a:r>
            <a:r>
              <a:rPr lang="en-US" sz="2400" dirty="0"/>
              <a:t>a critical mass of appreciation is </a:t>
            </a:r>
            <a:r>
              <a:rPr lang="en-US" sz="2400" dirty="0" smtClean="0"/>
              <a:t>reached =&gt; rapid innovations and adaptions are needed. Furthermore, new technology needs time to mature =&gt; uniform engineering or technical criteria, methods, processes, practices (i.e., standards) and other authority documents (i.e., regulations and laws), policies, treaties and agreements. For example, the following challenges concern block chain.</a:t>
            </a:r>
            <a:endParaRPr lang="en-US" sz="2400" dirty="0"/>
          </a:p>
        </p:txBody>
      </p:sp>
      <p:sp>
        <p:nvSpPr>
          <p:cNvPr id="4" name="TextBox 3"/>
          <p:cNvSpPr txBox="1"/>
          <p:nvPr/>
        </p:nvSpPr>
        <p:spPr>
          <a:xfrm>
            <a:off x="1215957" y="6215974"/>
            <a:ext cx="9744014" cy="369332"/>
          </a:xfrm>
          <a:prstGeom prst="rect">
            <a:avLst/>
          </a:prstGeom>
          <a:noFill/>
        </p:spPr>
        <p:txBody>
          <a:bodyPr wrap="none" rtlCol="0">
            <a:spAutoFit/>
          </a:bodyPr>
          <a:lstStyle/>
          <a:p>
            <a:r>
              <a:rPr lang="en-US" dirty="0">
                <a:hlinkClick r:id="rId2"/>
              </a:rPr>
              <a:t>https://</a:t>
            </a:r>
            <a:r>
              <a:rPr lang="en-US" dirty="0" smtClean="0">
                <a:hlinkClick r:id="rId2"/>
              </a:rPr>
              <a:t>www.linkedin.com/learning/blockchain-basics/the-potential-obstacles-to-blockchain-adoption</a:t>
            </a:r>
            <a:endParaRPr lang="en-US" dirty="0"/>
          </a:p>
        </p:txBody>
      </p:sp>
      <p:pic>
        <p:nvPicPr>
          <p:cNvPr id="7" name="Picture 6"/>
          <p:cNvPicPr>
            <a:picLocks noChangeAspect="1"/>
          </p:cNvPicPr>
          <p:nvPr/>
        </p:nvPicPr>
        <p:blipFill>
          <a:blip r:embed="rId3"/>
          <a:stretch>
            <a:fillRect/>
          </a:stretch>
        </p:blipFill>
        <p:spPr>
          <a:xfrm>
            <a:off x="5410022" y="2956965"/>
            <a:ext cx="5200650" cy="2971800"/>
          </a:xfrm>
          <a:prstGeom prst="rect">
            <a:avLst/>
          </a:prstGeom>
        </p:spPr>
      </p:pic>
      <p:pic>
        <p:nvPicPr>
          <p:cNvPr id="9" name="Picture 8"/>
          <p:cNvPicPr>
            <a:picLocks noChangeAspect="1"/>
          </p:cNvPicPr>
          <p:nvPr/>
        </p:nvPicPr>
        <p:blipFill>
          <a:blip r:embed="rId4"/>
          <a:stretch>
            <a:fillRect/>
          </a:stretch>
        </p:blipFill>
        <p:spPr>
          <a:xfrm>
            <a:off x="1329761" y="3523280"/>
            <a:ext cx="3042990" cy="1839170"/>
          </a:xfrm>
          <a:prstGeom prst="rect">
            <a:avLst/>
          </a:prstGeom>
        </p:spPr>
      </p:pic>
    </p:spTree>
    <p:extLst>
      <p:ext uri="{BB962C8B-B14F-4D97-AF65-F5344CB8AC3E}">
        <p14:creationId xmlns:p14="http://schemas.microsoft.com/office/powerpoint/2010/main" val="711353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905" y="700392"/>
            <a:ext cx="4103186" cy="2264518"/>
          </a:xfrm>
          <a:prstGeom prst="rect">
            <a:avLst/>
          </a:prstGeom>
        </p:spPr>
      </p:pic>
      <p:pic>
        <p:nvPicPr>
          <p:cNvPr id="3" name="Picture 2"/>
          <p:cNvPicPr>
            <a:picLocks noChangeAspect="1"/>
          </p:cNvPicPr>
          <p:nvPr/>
        </p:nvPicPr>
        <p:blipFill>
          <a:blip r:embed="rId3"/>
          <a:stretch>
            <a:fillRect/>
          </a:stretch>
        </p:blipFill>
        <p:spPr>
          <a:xfrm>
            <a:off x="4351710" y="3285093"/>
            <a:ext cx="7593856" cy="2102003"/>
          </a:xfrm>
          <a:prstGeom prst="rect">
            <a:avLst/>
          </a:prstGeom>
        </p:spPr>
      </p:pic>
      <p:sp>
        <p:nvSpPr>
          <p:cNvPr id="4" name="TextBox 3"/>
          <p:cNvSpPr txBox="1"/>
          <p:nvPr/>
        </p:nvSpPr>
        <p:spPr>
          <a:xfrm>
            <a:off x="4351710" y="5612860"/>
            <a:ext cx="7500026" cy="923330"/>
          </a:xfrm>
          <a:prstGeom prst="rect">
            <a:avLst/>
          </a:prstGeom>
          <a:noFill/>
        </p:spPr>
        <p:txBody>
          <a:bodyPr wrap="square" rtlCol="0">
            <a:spAutoFit/>
          </a:bodyPr>
          <a:lstStyle/>
          <a:p>
            <a:r>
              <a:rPr lang="en-US" dirty="0">
                <a:hlinkClick r:id="rId4"/>
              </a:rPr>
              <a:t>https://www.delltechnologies.com/en-us/perspectives/democracy-2-0-how-blockchain-technology-is-unveiling-a-new-type-of-democracy</a:t>
            </a:r>
            <a:r>
              <a:rPr lang="en-US" dirty="0" smtClean="0">
                <a:hlinkClick r:id="rId4"/>
              </a:rPr>
              <a:t>/</a:t>
            </a:r>
            <a:endParaRPr lang="en-US" dirty="0" smtClean="0"/>
          </a:p>
          <a:p>
            <a:endParaRPr lang="en-US" dirty="0"/>
          </a:p>
        </p:txBody>
      </p:sp>
      <p:sp>
        <p:nvSpPr>
          <p:cNvPr id="5" name="TextBox 4"/>
          <p:cNvSpPr txBox="1"/>
          <p:nvPr/>
        </p:nvSpPr>
        <p:spPr>
          <a:xfrm>
            <a:off x="5185780" y="513183"/>
            <a:ext cx="5925716" cy="1200329"/>
          </a:xfrm>
          <a:prstGeom prst="rect">
            <a:avLst/>
          </a:prstGeom>
          <a:noFill/>
        </p:spPr>
        <p:txBody>
          <a:bodyPr wrap="square" rtlCol="0">
            <a:spAutoFit/>
          </a:bodyPr>
          <a:lstStyle/>
          <a:p>
            <a:r>
              <a:rPr lang="en-US" dirty="0" err="1" smtClean="0"/>
              <a:t>Blockchain</a:t>
            </a:r>
            <a:r>
              <a:rPr lang="en-US" dirty="0" smtClean="0"/>
              <a:t> It's </a:t>
            </a:r>
            <a:r>
              <a:rPr lang="en-US" dirty="0"/>
              <a:t>a peer-to-peer network architecture meaning that all participants are equal in their role on the network and its topology is flat, in other words, unlike for example a client's server, it is without hierarchy. </a:t>
            </a:r>
          </a:p>
        </p:txBody>
      </p:sp>
    </p:spTree>
    <p:extLst>
      <p:ext uri="{BB962C8B-B14F-4D97-AF65-F5344CB8AC3E}">
        <p14:creationId xmlns:p14="http://schemas.microsoft.com/office/powerpoint/2010/main" val="139710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CFEC861-5584-4AFE-AFB0-32169D1D82AB}" type="slidenum">
              <a:rPr lang="fi-FI" smtClean="0"/>
              <a:t>14</a:t>
            </a:fld>
            <a:endParaRPr lang="fi-FI"/>
          </a:p>
        </p:txBody>
      </p:sp>
      <p:pic>
        <p:nvPicPr>
          <p:cNvPr id="10" name="Picture 9"/>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411837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6525"/>
            <a:ext cx="10515600" cy="1325563"/>
          </a:xfrm>
        </p:spPr>
        <p:txBody>
          <a:bodyPr/>
          <a:lstStyle/>
          <a:p>
            <a:r>
              <a:rPr lang="fi-FI" dirty="0" smtClean="0"/>
              <a:t>Analytics for </a:t>
            </a:r>
            <a:r>
              <a:rPr lang="fi-FI" dirty="0" err="1" smtClean="0"/>
              <a:t>everyone</a:t>
            </a:r>
            <a:endParaRPr lang="en-US" dirty="0"/>
          </a:p>
        </p:txBody>
      </p:sp>
      <p:sp>
        <p:nvSpPr>
          <p:cNvPr id="3" name="Slide Number Placeholder 2"/>
          <p:cNvSpPr>
            <a:spLocks noGrp="1"/>
          </p:cNvSpPr>
          <p:nvPr>
            <p:ph type="sldNum" sz="quarter" idx="12"/>
          </p:nvPr>
        </p:nvSpPr>
        <p:spPr/>
        <p:txBody>
          <a:bodyPr/>
          <a:lstStyle/>
          <a:p>
            <a:fld id="{1CFEC861-5584-4AFE-AFB0-32169D1D82AB}" type="slidenum">
              <a:rPr lang="fi-FI" smtClean="0"/>
              <a:t>15</a:t>
            </a:fld>
            <a:endParaRPr lang="fi-FI"/>
          </a:p>
        </p:txBody>
      </p:sp>
      <p:pic>
        <p:nvPicPr>
          <p:cNvPr id="4" name="Picture 3"/>
          <p:cNvPicPr>
            <a:picLocks noChangeAspect="1"/>
          </p:cNvPicPr>
          <p:nvPr/>
        </p:nvPicPr>
        <p:blipFill>
          <a:blip r:embed="rId2"/>
          <a:stretch>
            <a:fillRect/>
          </a:stretch>
        </p:blipFill>
        <p:spPr>
          <a:xfrm>
            <a:off x="533400" y="1343620"/>
            <a:ext cx="10277475" cy="4591050"/>
          </a:xfrm>
          <a:prstGeom prst="rect">
            <a:avLst/>
          </a:prstGeom>
        </p:spPr>
      </p:pic>
      <p:sp>
        <p:nvSpPr>
          <p:cNvPr id="5" name="TextBox 4"/>
          <p:cNvSpPr txBox="1"/>
          <p:nvPr/>
        </p:nvSpPr>
        <p:spPr>
          <a:xfrm>
            <a:off x="317500" y="5934670"/>
            <a:ext cx="11036300" cy="923330"/>
          </a:xfrm>
          <a:prstGeom prst="rect">
            <a:avLst/>
          </a:prstGeom>
          <a:noFill/>
        </p:spPr>
        <p:txBody>
          <a:bodyPr wrap="square" rtlCol="0">
            <a:spAutoFit/>
          </a:bodyPr>
          <a:lstStyle/>
          <a:p>
            <a:r>
              <a:rPr lang="fi-FI" dirty="0" smtClean="0"/>
              <a:t>Picture </a:t>
            </a:r>
            <a:r>
              <a:rPr lang="fi-FI" dirty="0" err="1" smtClean="0"/>
              <a:t>source</a:t>
            </a:r>
            <a:r>
              <a:rPr lang="fi-FI" dirty="0"/>
              <a:t>: </a:t>
            </a:r>
            <a:r>
              <a:rPr lang="fi-FI" dirty="0">
                <a:hlinkClick r:id="rId3"/>
              </a:rPr>
              <a:t>https://www.sas.com/content/dam/SAS/fi_fi/doc/Events/SAS%20Forum%202015/Presentation_SAS_INSTITUTE_OY-SAS_Forum_FI_2015_Tobias_Witt_SAS_keynote_(ID_40414).</a:t>
            </a:r>
            <a:r>
              <a:rPr lang="fi-FI" dirty="0" smtClean="0">
                <a:hlinkClick r:id="rId3"/>
              </a:rPr>
              <a:t>pdf</a:t>
            </a:r>
            <a:endParaRPr lang="en-US" dirty="0"/>
          </a:p>
        </p:txBody>
      </p:sp>
    </p:spTree>
    <p:extLst>
      <p:ext uri="{BB962C8B-B14F-4D97-AF65-F5344CB8AC3E}">
        <p14:creationId xmlns:p14="http://schemas.microsoft.com/office/powerpoint/2010/main" val="284629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09602" y="4331093"/>
            <a:ext cx="3639330" cy="646331"/>
          </a:xfrm>
          <a:prstGeom prst="rect">
            <a:avLst/>
          </a:prstGeom>
          <a:noFill/>
        </p:spPr>
        <p:txBody>
          <a:bodyPr wrap="square" rtlCol="0">
            <a:spAutoFit/>
          </a:bodyPr>
          <a:lstStyle/>
          <a:p>
            <a:endParaRPr lang="en-US" dirty="0" smtClean="0">
              <a:hlinkClick r:id="rId2"/>
            </a:endParaRPr>
          </a:p>
          <a:p>
            <a:endParaRPr lang="en-US" dirty="0" smtClean="0">
              <a:hlinkClick r:id="rId2"/>
            </a:endParaRPr>
          </a:p>
        </p:txBody>
      </p:sp>
      <p:pic>
        <p:nvPicPr>
          <p:cNvPr id="4" name="Picture 3"/>
          <p:cNvPicPr>
            <a:picLocks noChangeAspect="1"/>
          </p:cNvPicPr>
          <p:nvPr/>
        </p:nvPicPr>
        <p:blipFill>
          <a:blip r:embed="rId3"/>
          <a:stretch>
            <a:fillRect/>
          </a:stretch>
        </p:blipFill>
        <p:spPr>
          <a:xfrm>
            <a:off x="126931" y="252389"/>
            <a:ext cx="8382671" cy="6492875"/>
          </a:xfrm>
          <a:prstGeom prst="rect">
            <a:avLst/>
          </a:prstGeom>
        </p:spPr>
      </p:pic>
      <p:sp>
        <p:nvSpPr>
          <p:cNvPr id="6" name="TextBox 5"/>
          <p:cNvSpPr txBox="1"/>
          <p:nvPr/>
        </p:nvSpPr>
        <p:spPr>
          <a:xfrm>
            <a:off x="8659257" y="4159941"/>
            <a:ext cx="3340020" cy="2585323"/>
          </a:xfrm>
          <a:prstGeom prst="rect">
            <a:avLst/>
          </a:prstGeom>
          <a:noFill/>
        </p:spPr>
        <p:txBody>
          <a:bodyPr wrap="square" rtlCol="0">
            <a:spAutoFit/>
          </a:bodyPr>
          <a:lstStyle/>
          <a:p>
            <a:r>
              <a:rPr lang="en-US" dirty="0" err="1"/>
              <a:t>Pekka</a:t>
            </a:r>
            <a:r>
              <a:rPr lang="en-US" dirty="0"/>
              <a:t> </a:t>
            </a:r>
            <a:r>
              <a:rPr lang="en-US" dirty="0" err="1"/>
              <a:t>Pääkkönen</a:t>
            </a:r>
            <a:r>
              <a:rPr lang="en-US" dirty="0"/>
              <a:t>, Daniel </a:t>
            </a:r>
            <a:r>
              <a:rPr lang="en-US" dirty="0" err="1"/>
              <a:t>Pakkala</a:t>
            </a:r>
            <a:r>
              <a:rPr lang="en-US" dirty="0"/>
              <a:t>, Reference Architecture and Classification of Technologies, Products and Services for Big Data Systems, Big Data Research, Available online 2 February </a:t>
            </a:r>
            <a:r>
              <a:rPr lang="en-US" dirty="0" smtClean="0"/>
              <a:t>2015,</a:t>
            </a:r>
          </a:p>
          <a:p>
            <a:r>
              <a:rPr lang="en-US" dirty="0">
                <a:hlinkClick r:id="rId2"/>
              </a:rPr>
              <a:t>http://</a:t>
            </a:r>
            <a:r>
              <a:rPr lang="en-US" dirty="0" smtClean="0">
                <a:hlinkClick r:id="rId2"/>
              </a:rPr>
              <a:t>www.sciencedirect.com/science/article/pii/S2214579615000027</a:t>
            </a:r>
            <a:endParaRPr lang="en-US" dirty="0"/>
          </a:p>
        </p:txBody>
      </p:sp>
      <p:sp>
        <p:nvSpPr>
          <p:cNvPr id="2" name="Slide Number Placeholder 1"/>
          <p:cNvSpPr>
            <a:spLocks noGrp="1"/>
          </p:cNvSpPr>
          <p:nvPr>
            <p:ph type="sldNum" sz="quarter" idx="12"/>
          </p:nvPr>
        </p:nvSpPr>
        <p:spPr/>
        <p:txBody>
          <a:bodyPr/>
          <a:lstStyle/>
          <a:p>
            <a:fld id="{1CFEC861-5584-4AFE-AFB0-32169D1D82AB}" type="slidenum">
              <a:rPr lang="fi-FI" smtClean="0"/>
              <a:t>16</a:t>
            </a:fld>
            <a:endParaRPr lang="fi-FI"/>
          </a:p>
        </p:txBody>
      </p:sp>
    </p:spTree>
    <p:extLst>
      <p:ext uri="{BB962C8B-B14F-4D97-AF65-F5344CB8AC3E}">
        <p14:creationId xmlns:p14="http://schemas.microsoft.com/office/powerpoint/2010/main" val="135405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a:t>
            </a:r>
            <a:r>
              <a:rPr lang="en-US" dirty="0"/>
              <a:t>types of files: binary (used by various programs; compressed/encrypted format) and text (can be processed easily by any program or editor)</a:t>
            </a:r>
          </a:p>
        </p:txBody>
      </p:sp>
      <p:sp>
        <p:nvSpPr>
          <p:cNvPr id="3" name="Content Placeholder 2"/>
          <p:cNvSpPr>
            <a:spLocks noGrp="1"/>
          </p:cNvSpPr>
          <p:nvPr>
            <p:ph idx="1"/>
          </p:nvPr>
        </p:nvSpPr>
        <p:spPr>
          <a:xfrm>
            <a:off x="838200" y="2005012"/>
            <a:ext cx="10515600" cy="4351338"/>
          </a:xfrm>
        </p:spPr>
        <p:txBody>
          <a:bodyPr>
            <a:normAutofit fontScale="55000" lnSpcReduction="20000"/>
          </a:bodyPr>
          <a:lstStyle/>
          <a:p>
            <a:pPr fontAlgn="base"/>
            <a:r>
              <a:rPr lang="en-US" dirty="0"/>
              <a:t>.csv (comma-separated text file that you can open with Excel or Notepad; it can have more than 1 million rows),</a:t>
            </a:r>
          </a:p>
          <a:p>
            <a:pPr fontAlgn="base"/>
            <a:r>
              <a:rPr lang="en-US" dirty="0"/>
              <a:t>.</a:t>
            </a:r>
            <a:r>
              <a:rPr lang="en-US" dirty="0" err="1"/>
              <a:t>xlsx</a:t>
            </a:r>
            <a:r>
              <a:rPr lang="en-US" dirty="0"/>
              <a:t> (Excel files limited to 1 million rows, this is a binary file), </a:t>
            </a:r>
          </a:p>
          <a:p>
            <a:pPr fontAlgn="base"/>
            <a:r>
              <a:rPr lang="en-US" dirty="0"/>
              <a:t>.</a:t>
            </a:r>
            <a:r>
              <a:rPr lang="en-US" dirty="0" err="1"/>
              <a:t>gz</a:t>
            </a:r>
            <a:r>
              <a:rPr lang="en-US" dirty="0"/>
              <a:t> (compressed files, thus binary files),</a:t>
            </a:r>
          </a:p>
          <a:p>
            <a:pPr fontAlgn="base"/>
            <a:r>
              <a:rPr lang="en-US" dirty="0"/>
              <a:t>.</a:t>
            </a:r>
            <a:r>
              <a:rPr lang="en-US" dirty="0" err="1"/>
              <a:t>png</a:t>
            </a:r>
            <a:r>
              <a:rPr lang="en-US" dirty="0"/>
              <a:t> (best image format, other image formats include .gif, .jpg, .jpeg, and .bmp; these are binary files),</a:t>
            </a:r>
          </a:p>
          <a:p>
            <a:pPr fontAlgn="base"/>
            <a:r>
              <a:rPr lang="en-US" dirty="0"/>
              <a:t>.</a:t>
            </a:r>
            <a:r>
              <a:rPr lang="en-US" dirty="0" err="1"/>
              <a:t>docx</a:t>
            </a:r>
            <a:r>
              <a:rPr lang="en-US" dirty="0"/>
              <a:t> (Word documents; binary),</a:t>
            </a:r>
          </a:p>
          <a:p>
            <a:pPr fontAlgn="base"/>
            <a:r>
              <a:rPr lang="en-US" dirty="0"/>
              <a:t>.html (text files representing source code of a web page),</a:t>
            </a:r>
          </a:p>
          <a:p>
            <a:pPr fontAlgn="base"/>
            <a:r>
              <a:rPr lang="en-US" dirty="0"/>
              <a:t>.</a:t>
            </a:r>
            <a:r>
              <a:rPr lang="en-US" dirty="0" err="1"/>
              <a:t>sql</a:t>
            </a:r>
            <a:r>
              <a:rPr lang="en-US" dirty="0"/>
              <a:t> (text file used to store an SQL query, used as input for some database clients such as Brio),</a:t>
            </a:r>
          </a:p>
          <a:p>
            <a:pPr fontAlgn="base"/>
            <a:r>
              <a:rPr lang="en-US" dirty="0"/>
              <a:t>.</a:t>
            </a:r>
            <a:r>
              <a:rPr lang="en-US" dirty="0" err="1"/>
              <a:t>php</a:t>
            </a:r>
            <a:r>
              <a:rPr lang="en-US" dirty="0"/>
              <a:t> (PHP code, text format),</a:t>
            </a:r>
          </a:p>
          <a:p>
            <a:pPr fontAlgn="base"/>
            <a:r>
              <a:rPr lang="en-US" dirty="0"/>
              <a:t>.</a:t>
            </a:r>
            <a:r>
              <a:rPr lang="en-US" dirty="0" err="1"/>
              <a:t>pl</a:t>
            </a:r>
            <a:r>
              <a:rPr lang="en-US" dirty="0"/>
              <a:t> (Perl code, text format),</a:t>
            </a:r>
          </a:p>
          <a:p>
            <a:pPr fontAlgn="base"/>
            <a:r>
              <a:rPr lang="en-US" dirty="0"/>
              <a:t>.</a:t>
            </a:r>
            <a:r>
              <a:rPr lang="en-US" dirty="0" err="1"/>
              <a:t>js</a:t>
            </a:r>
            <a:r>
              <a:rPr lang="en-US" dirty="0"/>
              <a:t> (</a:t>
            </a:r>
            <a:r>
              <a:rPr lang="en-US" dirty="0" err="1"/>
              <a:t>Javascript</a:t>
            </a:r>
            <a:r>
              <a:rPr lang="en-US" dirty="0"/>
              <a:t> code, text format),</a:t>
            </a:r>
          </a:p>
          <a:p>
            <a:pPr fontAlgn="base"/>
            <a:r>
              <a:rPr lang="en-US" dirty="0"/>
              <a:t>.r (R code, text format),</a:t>
            </a:r>
          </a:p>
          <a:p>
            <a:pPr fontAlgn="base"/>
            <a:r>
              <a:rPr lang="en-US" dirty="0"/>
              <a:t>.</a:t>
            </a:r>
            <a:r>
              <a:rPr lang="en-US" dirty="0" err="1"/>
              <a:t>py</a:t>
            </a:r>
            <a:r>
              <a:rPr lang="en-US" dirty="0"/>
              <a:t> (Python code, text format),</a:t>
            </a:r>
          </a:p>
          <a:p>
            <a:pPr fontAlgn="base"/>
            <a:r>
              <a:rPr lang="en-US" dirty="0"/>
              <a:t>.c (C code, text format),</a:t>
            </a:r>
          </a:p>
          <a:p>
            <a:pPr fontAlgn="base"/>
            <a:r>
              <a:rPr lang="en-US" dirty="0"/>
              <a:t>.exe (Windows executable),</a:t>
            </a:r>
          </a:p>
          <a:p>
            <a:pPr fontAlgn="base"/>
            <a:r>
              <a:rPr lang="en-US" dirty="0"/>
              <a:t>.xml (XML, text format for name-value pairs) </a:t>
            </a:r>
          </a:p>
          <a:p>
            <a:pPr marL="0" indent="0">
              <a:buNone/>
            </a:pPr>
            <a:endParaRPr lang="en-US" dirty="0"/>
          </a:p>
        </p:txBody>
      </p:sp>
      <p:sp>
        <p:nvSpPr>
          <p:cNvPr id="4" name="Slide Number Placeholder 3"/>
          <p:cNvSpPr>
            <a:spLocks noGrp="1"/>
          </p:cNvSpPr>
          <p:nvPr>
            <p:ph type="sldNum" sz="quarter" idx="12"/>
          </p:nvPr>
        </p:nvSpPr>
        <p:spPr/>
        <p:txBody>
          <a:bodyPr/>
          <a:lstStyle/>
          <a:p>
            <a:fld id="{1CFEC861-5584-4AFE-AFB0-32169D1D82AB}" type="slidenum">
              <a:rPr lang="fi-FI" smtClean="0"/>
              <a:t>17</a:t>
            </a:fld>
            <a:endParaRPr lang="fi-FI"/>
          </a:p>
        </p:txBody>
      </p:sp>
      <p:sp>
        <p:nvSpPr>
          <p:cNvPr id="5" name="TextBox 4"/>
          <p:cNvSpPr txBox="1"/>
          <p:nvPr/>
        </p:nvSpPr>
        <p:spPr>
          <a:xfrm>
            <a:off x="469900" y="6273800"/>
            <a:ext cx="10401300" cy="646331"/>
          </a:xfrm>
          <a:prstGeom prst="rect">
            <a:avLst/>
          </a:prstGeom>
          <a:noFill/>
        </p:spPr>
        <p:txBody>
          <a:bodyPr wrap="square" rtlCol="0">
            <a:spAutoFit/>
          </a:bodyPr>
          <a:lstStyle/>
          <a:p>
            <a:r>
              <a:rPr lang="fi-FI" sz="1200" dirty="0" err="1" smtClean="0"/>
              <a:t>Source</a:t>
            </a:r>
            <a:r>
              <a:rPr lang="fi-FI" sz="1200" dirty="0" smtClean="0"/>
              <a:t>: </a:t>
            </a:r>
            <a:r>
              <a:rPr lang="en-US" sz="1200" dirty="0">
                <a:hlinkClick r:id="rId2"/>
              </a:rPr>
              <a:t>http://www.datasciencecentral.com/profiles/blog/show?id=6448529:BlogPost:189956&amp;&amp;</a:t>
            </a:r>
            <a:r>
              <a:rPr lang="en-US" sz="1200" dirty="0" smtClean="0">
                <a:hlinkClick r:id="rId2"/>
              </a:rPr>
              <a:t>utm_content=buffera83fd&amp;utm_medium=social&amp;utm_source=linkedin.com&amp;utm_campaign=buffer</a:t>
            </a:r>
            <a:endParaRPr lang="en-US" sz="1200" dirty="0"/>
          </a:p>
        </p:txBody>
      </p:sp>
    </p:spTree>
    <p:extLst>
      <p:ext uri="{BB962C8B-B14F-4D97-AF65-F5344CB8AC3E}">
        <p14:creationId xmlns:p14="http://schemas.microsoft.com/office/powerpoint/2010/main" val="1821795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API-</a:t>
            </a:r>
            <a:r>
              <a:rPr lang="fi-FI" dirty="0" err="1" smtClean="0"/>
              <a:t>based</a:t>
            </a:r>
            <a:r>
              <a:rPr lang="fi-FI" dirty="0" smtClean="0"/>
              <a:t> </a:t>
            </a:r>
            <a:r>
              <a:rPr lang="fi-FI" dirty="0" err="1" smtClean="0"/>
              <a:t>application</a:t>
            </a:r>
            <a:r>
              <a:rPr lang="fi-FI" dirty="0" smtClean="0"/>
              <a:t> </a:t>
            </a:r>
            <a:r>
              <a:rPr lang="fi-FI" dirty="0" err="1" smtClean="0"/>
              <a:t>architecture</a:t>
            </a:r>
            <a:endParaRPr lang="en-US" dirty="0"/>
          </a:p>
        </p:txBody>
      </p:sp>
      <p:sp>
        <p:nvSpPr>
          <p:cNvPr id="3" name="Slide Number Placeholder 2"/>
          <p:cNvSpPr>
            <a:spLocks noGrp="1"/>
          </p:cNvSpPr>
          <p:nvPr>
            <p:ph type="sldNum" sz="quarter" idx="12"/>
          </p:nvPr>
        </p:nvSpPr>
        <p:spPr/>
        <p:txBody>
          <a:bodyPr/>
          <a:lstStyle/>
          <a:p>
            <a:fld id="{1CFEC861-5584-4AFE-AFB0-32169D1D82AB}" type="slidenum">
              <a:rPr lang="fi-FI" smtClean="0"/>
              <a:t>18</a:t>
            </a:fld>
            <a:endParaRPr lang="fi-FI"/>
          </a:p>
        </p:txBody>
      </p:sp>
      <p:pic>
        <p:nvPicPr>
          <p:cNvPr id="4" name="Picture 3"/>
          <p:cNvPicPr>
            <a:picLocks noChangeAspect="1"/>
          </p:cNvPicPr>
          <p:nvPr/>
        </p:nvPicPr>
        <p:blipFill>
          <a:blip r:embed="rId2"/>
          <a:stretch>
            <a:fillRect/>
          </a:stretch>
        </p:blipFill>
        <p:spPr>
          <a:xfrm>
            <a:off x="366963" y="2076450"/>
            <a:ext cx="5163637" cy="3003550"/>
          </a:xfrm>
          <a:prstGeom prst="rect">
            <a:avLst/>
          </a:prstGeom>
        </p:spPr>
      </p:pic>
      <p:pic>
        <p:nvPicPr>
          <p:cNvPr id="5" name="Picture 4"/>
          <p:cNvPicPr>
            <a:picLocks noChangeAspect="1"/>
          </p:cNvPicPr>
          <p:nvPr/>
        </p:nvPicPr>
        <p:blipFill>
          <a:blip r:embed="rId3"/>
          <a:stretch>
            <a:fillRect/>
          </a:stretch>
        </p:blipFill>
        <p:spPr>
          <a:xfrm>
            <a:off x="5878555" y="1860550"/>
            <a:ext cx="5921289" cy="4122737"/>
          </a:xfrm>
          <a:prstGeom prst="rect">
            <a:avLst/>
          </a:prstGeom>
        </p:spPr>
      </p:pic>
      <p:sp>
        <p:nvSpPr>
          <p:cNvPr id="6" name="TextBox 5"/>
          <p:cNvSpPr txBox="1"/>
          <p:nvPr/>
        </p:nvSpPr>
        <p:spPr>
          <a:xfrm>
            <a:off x="366963" y="6153149"/>
            <a:ext cx="10593137" cy="646331"/>
          </a:xfrm>
          <a:prstGeom prst="rect">
            <a:avLst/>
          </a:prstGeom>
          <a:noFill/>
        </p:spPr>
        <p:txBody>
          <a:bodyPr wrap="square" rtlCol="0">
            <a:spAutoFit/>
          </a:bodyPr>
          <a:lstStyle/>
          <a:p>
            <a:r>
              <a:rPr lang="fi-FI" dirty="0" err="1" smtClean="0"/>
              <a:t>Source</a:t>
            </a:r>
            <a:r>
              <a:rPr lang="fi-FI" dirty="0" smtClean="0"/>
              <a:t>: APIGEE: </a:t>
            </a:r>
            <a:r>
              <a:rPr lang="en-US" dirty="0" smtClean="0"/>
              <a:t>APIs </a:t>
            </a:r>
            <a:r>
              <a:rPr lang="en-US" dirty="0"/>
              <a:t>are </a:t>
            </a:r>
            <a:r>
              <a:rPr lang="en-US" dirty="0" err="1" smtClean="0"/>
              <a:t>Di!erent</a:t>
            </a:r>
            <a:r>
              <a:rPr lang="en-US" dirty="0" smtClean="0"/>
              <a:t> than Integration Internet </a:t>
            </a:r>
            <a:r>
              <a:rPr lang="en-US" dirty="0"/>
              <a:t>&amp; Enterprise </a:t>
            </a:r>
            <a:r>
              <a:rPr lang="en-US" dirty="0" smtClean="0"/>
              <a:t>Technologies Unite </a:t>
            </a:r>
            <a:r>
              <a:rPr lang="en-US" dirty="0"/>
              <a:t>in a New Enterprise </a:t>
            </a:r>
            <a:r>
              <a:rPr lang="en-US" dirty="0" smtClean="0"/>
              <a:t>Foundation,. eBook, </a:t>
            </a:r>
            <a:r>
              <a:rPr lang="en-US" dirty="0">
                <a:hlinkClick r:id="rId4"/>
              </a:rPr>
              <a:t>https://</a:t>
            </a:r>
            <a:r>
              <a:rPr lang="en-US" dirty="0" smtClean="0">
                <a:hlinkClick r:id="rId4"/>
              </a:rPr>
              <a:t>pages.apigee.com/rs/apigee/images/APIs-not-integration-ebook-05-2014.pdf</a:t>
            </a:r>
            <a:endParaRPr lang="en-US" dirty="0"/>
          </a:p>
        </p:txBody>
      </p:sp>
    </p:spTree>
    <p:extLst>
      <p:ext uri="{BB962C8B-B14F-4D97-AF65-F5344CB8AC3E}">
        <p14:creationId xmlns:p14="http://schemas.microsoft.com/office/powerpoint/2010/main" val="3961617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00396AD-1659-4BF9-89F8-AFAC3D4964CA}" type="slidenum">
              <a:rPr lang="fi-FI" smtClean="0"/>
              <a:t>19</a:t>
            </a:fld>
            <a:endParaRPr lang="fi-FI" dirty="0"/>
          </a:p>
        </p:txBody>
      </p:sp>
      <p:pic>
        <p:nvPicPr>
          <p:cNvPr id="3" name="Picture 2"/>
          <p:cNvPicPr>
            <a:picLocks noChangeAspect="1"/>
          </p:cNvPicPr>
          <p:nvPr/>
        </p:nvPicPr>
        <p:blipFill>
          <a:blip r:embed="rId2"/>
          <a:stretch>
            <a:fillRect/>
          </a:stretch>
        </p:blipFill>
        <p:spPr>
          <a:xfrm>
            <a:off x="4229411" y="231365"/>
            <a:ext cx="5988296" cy="6086465"/>
          </a:xfrm>
          <a:prstGeom prst="rect">
            <a:avLst/>
          </a:prstGeom>
        </p:spPr>
      </p:pic>
      <p:sp>
        <p:nvSpPr>
          <p:cNvPr id="4" name="TextBox 3"/>
          <p:cNvSpPr txBox="1"/>
          <p:nvPr/>
        </p:nvSpPr>
        <p:spPr>
          <a:xfrm>
            <a:off x="3998189" y="6356350"/>
            <a:ext cx="6450740" cy="369332"/>
          </a:xfrm>
          <a:prstGeom prst="rect">
            <a:avLst/>
          </a:prstGeom>
          <a:noFill/>
        </p:spPr>
        <p:txBody>
          <a:bodyPr wrap="none" rtlCol="0">
            <a:spAutoFit/>
          </a:bodyPr>
          <a:lstStyle/>
          <a:p>
            <a:r>
              <a:rPr lang="fi-FI" dirty="0" err="1" smtClean="0"/>
              <a:t>Source</a:t>
            </a:r>
            <a:r>
              <a:rPr lang="fi-FI" dirty="0" smtClean="0"/>
              <a:t>: </a:t>
            </a:r>
            <a:r>
              <a:rPr lang="fi-FI" dirty="0">
                <a:hlinkClick r:id="rId3"/>
              </a:rPr>
              <a:t>http://voltdb.com/sites/default/files/VoltDB%20eBook.pdf</a:t>
            </a:r>
            <a:endParaRPr lang="fi-FI" dirty="0"/>
          </a:p>
        </p:txBody>
      </p:sp>
      <p:sp>
        <p:nvSpPr>
          <p:cNvPr id="5" name="TextBox 4"/>
          <p:cNvSpPr txBox="1"/>
          <p:nvPr/>
        </p:nvSpPr>
        <p:spPr>
          <a:xfrm>
            <a:off x="277587" y="938893"/>
            <a:ext cx="3720602" cy="3600986"/>
          </a:xfrm>
          <a:prstGeom prst="rect">
            <a:avLst/>
          </a:prstGeom>
          <a:noFill/>
        </p:spPr>
        <p:txBody>
          <a:bodyPr wrap="square" rtlCol="0">
            <a:spAutoFit/>
          </a:bodyPr>
          <a:lstStyle/>
          <a:p>
            <a:r>
              <a:rPr lang="en-US" sz="2400" dirty="0" smtClean="0"/>
              <a:t>“Latency </a:t>
            </a:r>
            <a:r>
              <a:rPr lang="en-US" sz="2400" dirty="0"/>
              <a:t>is a time interval between the stimulation and response, or, from a more general point of view, as a time delay between the cause and the effect of some </a:t>
            </a:r>
            <a:r>
              <a:rPr lang="en-US" sz="2400" dirty="0" smtClean="0"/>
              <a:t>(physical) </a:t>
            </a:r>
            <a:r>
              <a:rPr lang="en-US" sz="2400" dirty="0"/>
              <a:t>change in the system being </a:t>
            </a:r>
            <a:r>
              <a:rPr lang="en-US" sz="2400" dirty="0" smtClean="0"/>
              <a:t>observed”</a:t>
            </a:r>
          </a:p>
          <a:p>
            <a:r>
              <a:rPr lang="en-US" sz="1200" dirty="0">
                <a:hlinkClick r:id="rId4"/>
              </a:rPr>
              <a:t>https://en.wikipedia.org/wiki/Latency_(engineering</a:t>
            </a:r>
            <a:r>
              <a:rPr lang="en-US" sz="1200" dirty="0" smtClean="0">
                <a:hlinkClick r:id="rId4"/>
              </a:rPr>
              <a:t>)</a:t>
            </a:r>
            <a:endParaRPr lang="en-US" sz="1200" dirty="0" smtClean="0"/>
          </a:p>
          <a:p>
            <a:endParaRPr lang="en-US" sz="2400" dirty="0"/>
          </a:p>
        </p:txBody>
      </p:sp>
    </p:spTree>
    <p:extLst>
      <p:ext uri="{BB962C8B-B14F-4D97-AF65-F5344CB8AC3E}">
        <p14:creationId xmlns:p14="http://schemas.microsoft.com/office/powerpoint/2010/main" val="17539635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05488993"/>
              </p:ext>
            </p:extLst>
          </p:nvPr>
        </p:nvGraphicFramePr>
        <p:xfrm>
          <a:off x="123465" y="140678"/>
          <a:ext cx="11011711" cy="6561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35186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1" y="5914868"/>
            <a:ext cx="3710118" cy="646331"/>
          </a:xfrm>
          <a:prstGeom prst="rect">
            <a:avLst/>
          </a:prstGeom>
          <a:noFill/>
        </p:spPr>
        <p:txBody>
          <a:bodyPr wrap="none" rtlCol="0">
            <a:spAutoFit/>
          </a:bodyPr>
          <a:lstStyle/>
          <a:p>
            <a:r>
              <a:rPr lang="en-US" dirty="0">
                <a:hlinkClick r:id="rId2"/>
              </a:rPr>
              <a:t>https://notebooks.csc.fi/#/</a:t>
            </a:r>
            <a:r>
              <a:rPr lang="en-US" dirty="0" smtClean="0">
                <a:hlinkClick r:id="rId2"/>
              </a:rPr>
              <a:t>dashboard</a:t>
            </a:r>
            <a:endParaRPr lang="en-US" dirty="0" smtClean="0"/>
          </a:p>
          <a:p>
            <a:endParaRPr lang="en-US" dirty="0"/>
          </a:p>
        </p:txBody>
      </p:sp>
      <p:pic>
        <p:nvPicPr>
          <p:cNvPr id="4" name="Picture 3"/>
          <p:cNvPicPr>
            <a:picLocks noChangeAspect="1"/>
          </p:cNvPicPr>
          <p:nvPr/>
        </p:nvPicPr>
        <p:blipFill>
          <a:blip r:embed="rId3"/>
          <a:stretch>
            <a:fillRect/>
          </a:stretch>
        </p:blipFill>
        <p:spPr>
          <a:xfrm>
            <a:off x="3236185" y="2853077"/>
            <a:ext cx="5162550" cy="2771775"/>
          </a:xfrm>
          <a:prstGeom prst="rect">
            <a:avLst/>
          </a:prstGeom>
        </p:spPr>
      </p:pic>
      <p:pic>
        <p:nvPicPr>
          <p:cNvPr id="5" name="Picture 4"/>
          <p:cNvPicPr>
            <a:picLocks noChangeAspect="1"/>
          </p:cNvPicPr>
          <p:nvPr/>
        </p:nvPicPr>
        <p:blipFill>
          <a:blip r:embed="rId4"/>
          <a:stretch>
            <a:fillRect/>
          </a:stretch>
        </p:blipFill>
        <p:spPr>
          <a:xfrm>
            <a:off x="2742952" y="366484"/>
            <a:ext cx="6149016" cy="2196577"/>
          </a:xfrm>
          <a:prstGeom prst="rect">
            <a:avLst/>
          </a:prstGeom>
        </p:spPr>
      </p:pic>
    </p:spTree>
    <p:extLst>
      <p:ext uri="{BB962C8B-B14F-4D97-AF65-F5344CB8AC3E}">
        <p14:creationId xmlns:p14="http://schemas.microsoft.com/office/powerpoint/2010/main" val="3074885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244" y="261257"/>
            <a:ext cx="10956024" cy="5838092"/>
          </a:xfrm>
          <a:prstGeom prst="rect">
            <a:avLst/>
          </a:prstGeom>
        </p:spPr>
      </p:pic>
    </p:spTree>
    <p:extLst>
      <p:ext uri="{BB962C8B-B14F-4D97-AF65-F5344CB8AC3E}">
        <p14:creationId xmlns:p14="http://schemas.microsoft.com/office/powerpoint/2010/main" val="28798867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CFEC861-5584-4AFE-AFB0-32169D1D82AB}" type="slidenum">
              <a:rPr lang="fi-FI" smtClean="0"/>
              <a:t>22</a:t>
            </a:fld>
            <a:endParaRPr lang="fi-FI"/>
          </a:p>
        </p:txBody>
      </p:sp>
      <p:pic>
        <p:nvPicPr>
          <p:cNvPr id="6" name="Picture 5"/>
          <p:cNvPicPr>
            <a:picLocks noChangeAspect="1"/>
          </p:cNvPicPr>
          <p:nvPr/>
        </p:nvPicPr>
        <p:blipFill>
          <a:blip r:embed="rId2"/>
          <a:stretch>
            <a:fillRect/>
          </a:stretch>
        </p:blipFill>
        <p:spPr>
          <a:xfrm>
            <a:off x="3769591" y="205364"/>
            <a:ext cx="7848600" cy="6410325"/>
          </a:xfrm>
          <a:prstGeom prst="rect">
            <a:avLst/>
          </a:prstGeom>
        </p:spPr>
      </p:pic>
      <p:sp>
        <p:nvSpPr>
          <p:cNvPr id="7" name="TextBox 6"/>
          <p:cNvSpPr txBox="1"/>
          <p:nvPr/>
        </p:nvSpPr>
        <p:spPr>
          <a:xfrm>
            <a:off x="637309" y="3041194"/>
            <a:ext cx="1973682" cy="369332"/>
          </a:xfrm>
          <a:prstGeom prst="rect">
            <a:avLst/>
          </a:prstGeom>
          <a:noFill/>
        </p:spPr>
        <p:txBody>
          <a:bodyPr wrap="none" rtlCol="0">
            <a:spAutoFit/>
          </a:bodyPr>
          <a:lstStyle/>
          <a:p>
            <a:r>
              <a:rPr lang="fi-FI" dirty="0" err="1" smtClean="0"/>
              <a:t>Exercise</a:t>
            </a:r>
            <a:r>
              <a:rPr lang="fi-FI" dirty="0" smtClean="0"/>
              <a:t> 7 </a:t>
            </a:r>
            <a:r>
              <a:rPr lang="fi-FI" dirty="0" err="1" smtClean="0"/>
              <a:t>with</a:t>
            </a:r>
            <a:r>
              <a:rPr lang="fi-FI" dirty="0" smtClean="0"/>
              <a:t> SAS</a:t>
            </a:r>
            <a:endParaRPr lang="en-US" dirty="0"/>
          </a:p>
        </p:txBody>
      </p:sp>
    </p:spTree>
    <p:extLst>
      <p:ext uri="{BB962C8B-B14F-4D97-AF65-F5344CB8AC3E}">
        <p14:creationId xmlns:p14="http://schemas.microsoft.com/office/powerpoint/2010/main" val="194498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CFEC861-5584-4AFE-AFB0-32169D1D82AB}" type="slidenum">
              <a:rPr lang="fi-FI" smtClean="0"/>
              <a:t>23</a:t>
            </a:fld>
            <a:endParaRPr lang="fi-FI"/>
          </a:p>
        </p:txBody>
      </p:sp>
      <p:pic>
        <p:nvPicPr>
          <p:cNvPr id="3" name="Picture 2"/>
          <p:cNvPicPr>
            <a:picLocks noChangeAspect="1"/>
          </p:cNvPicPr>
          <p:nvPr/>
        </p:nvPicPr>
        <p:blipFill>
          <a:blip r:embed="rId2"/>
          <a:stretch>
            <a:fillRect/>
          </a:stretch>
        </p:blipFill>
        <p:spPr>
          <a:xfrm>
            <a:off x="3018270" y="339725"/>
            <a:ext cx="8058150" cy="6381750"/>
          </a:xfrm>
          <a:prstGeom prst="rect">
            <a:avLst/>
          </a:prstGeom>
        </p:spPr>
      </p:pic>
      <p:sp>
        <p:nvSpPr>
          <p:cNvPr id="4" name="TextBox 3"/>
          <p:cNvSpPr txBox="1"/>
          <p:nvPr/>
        </p:nvSpPr>
        <p:spPr>
          <a:xfrm>
            <a:off x="637309" y="3041194"/>
            <a:ext cx="1973682" cy="369332"/>
          </a:xfrm>
          <a:prstGeom prst="rect">
            <a:avLst/>
          </a:prstGeom>
          <a:noFill/>
        </p:spPr>
        <p:txBody>
          <a:bodyPr wrap="none" rtlCol="0">
            <a:spAutoFit/>
          </a:bodyPr>
          <a:lstStyle/>
          <a:p>
            <a:r>
              <a:rPr lang="fi-FI" dirty="0" err="1" smtClean="0"/>
              <a:t>Exercise</a:t>
            </a:r>
            <a:r>
              <a:rPr lang="fi-FI" dirty="0" smtClean="0"/>
              <a:t> </a:t>
            </a:r>
            <a:r>
              <a:rPr lang="fi-FI" dirty="0" smtClean="0"/>
              <a:t>8 </a:t>
            </a:r>
            <a:r>
              <a:rPr lang="fi-FI" dirty="0" err="1" smtClean="0"/>
              <a:t>with</a:t>
            </a:r>
            <a:r>
              <a:rPr lang="fi-FI" dirty="0" smtClean="0"/>
              <a:t> SAS</a:t>
            </a:r>
            <a:endParaRPr lang="en-US" dirty="0"/>
          </a:p>
        </p:txBody>
      </p:sp>
    </p:spTree>
    <p:extLst>
      <p:ext uri="{BB962C8B-B14F-4D97-AF65-F5344CB8AC3E}">
        <p14:creationId xmlns:p14="http://schemas.microsoft.com/office/powerpoint/2010/main" val="3372629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CFEC861-5584-4AFE-AFB0-32169D1D82AB}" type="slidenum">
              <a:rPr lang="fi-FI" smtClean="0"/>
              <a:t>24</a:t>
            </a:fld>
            <a:endParaRPr lang="fi-FI"/>
          </a:p>
        </p:txBody>
      </p:sp>
      <p:pic>
        <p:nvPicPr>
          <p:cNvPr id="3" name="Picture 2"/>
          <p:cNvPicPr>
            <a:picLocks noChangeAspect="1"/>
          </p:cNvPicPr>
          <p:nvPr/>
        </p:nvPicPr>
        <p:blipFill>
          <a:blip r:embed="rId2"/>
          <a:stretch>
            <a:fillRect/>
          </a:stretch>
        </p:blipFill>
        <p:spPr>
          <a:xfrm>
            <a:off x="3583421" y="282575"/>
            <a:ext cx="7943850" cy="6438900"/>
          </a:xfrm>
          <a:prstGeom prst="rect">
            <a:avLst/>
          </a:prstGeom>
        </p:spPr>
      </p:pic>
      <p:sp>
        <p:nvSpPr>
          <p:cNvPr id="4" name="TextBox 3"/>
          <p:cNvSpPr txBox="1"/>
          <p:nvPr/>
        </p:nvSpPr>
        <p:spPr>
          <a:xfrm>
            <a:off x="637309" y="3041194"/>
            <a:ext cx="1973682" cy="369332"/>
          </a:xfrm>
          <a:prstGeom prst="rect">
            <a:avLst/>
          </a:prstGeom>
          <a:noFill/>
        </p:spPr>
        <p:txBody>
          <a:bodyPr wrap="none" rtlCol="0">
            <a:spAutoFit/>
          </a:bodyPr>
          <a:lstStyle/>
          <a:p>
            <a:r>
              <a:rPr lang="fi-FI" dirty="0" err="1" smtClean="0"/>
              <a:t>Exercise</a:t>
            </a:r>
            <a:r>
              <a:rPr lang="fi-FI" dirty="0" smtClean="0"/>
              <a:t> </a:t>
            </a:r>
            <a:r>
              <a:rPr lang="fi-FI" dirty="0" smtClean="0"/>
              <a:t>8 </a:t>
            </a:r>
            <a:r>
              <a:rPr lang="fi-FI" dirty="0" err="1" smtClean="0"/>
              <a:t>with</a:t>
            </a:r>
            <a:r>
              <a:rPr lang="fi-FI" dirty="0" smtClean="0"/>
              <a:t> SAS</a:t>
            </a:r>
            <a:endParaRPr lang="en-US" dirty="0"/>
          </a:p>
        </p:txBody>
      </p:sp>
    </p:spTree>
    <p:extLst>
      <p:ext uri="{BB962C8B-B14F-4D97-AF65-F5344CB8AC3E}">
        <p14:creationId xmlns:p14="http://schemas.microsoft.com/office/powerpoint/2010/main" val="911157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There are </a:t>
            </a:r>
            <a:r>
              <a:rPr lang="en-US" dirty="0" smtClean="0"/>
              <a:t>many </a:t>
            </a:r>
            <a:r>
              <a:rPr lang="en-US" dirty="0"/>
              <a:t>ways to deal with categorical </a:t>
            </a:r>
            <a:r>
              <a:rPr lang="en-US" dirty="0" smtClean="0"/>
              <a:t>data</a:t>
            </a:r>
            <a:endParaRPr lang="en-US" dirty="0"/>
          </a:p>
        </p:txBody>
      </p:sp>
      <p:sp>
        <p:nvSpPr>
          <p:cNvPr id="5" name="Slide Number Placeholder 4"/>
          <p:cNvSpPr>
            <a:spLocks noGrp="1"/>
          </p:cNvSpPr>
          <p:nvPr>
            <p:ph type="sldNum" sz="quarter" idx="12"/>
          </p:nvPr>
        </p:nvSpPr>
        <p:spPr/>
        <p:txBody>
          <a:bodyPr/>
          <a:lstStyle/>
          <a:p>
            <a:fld id="{1CFEC861-5584-4AFE-AFB0-32169D1D82AB}" type="slidenum">
              <a:rPr lang="fi-FI" smtClean="0"/>
              <a:t>25</a:t>
            </a:fld>
            <a:endParaRPr lang="fi-FI"/>
          </a:p>
        </p:txBody>
      </p:sp>
      <p:pic>
        <p:nvPicPr>
          <p:cNvPr id="12" name="Picture 11"/>
          <p:cNvPicPr>
            <a:picLocks noChangeAspect="1"/>
          </p:cNvPicPr>
          <p:nvPr/>
        </p:nvPicPr>
        <p:blipFill>
          <a:blip r:embed="rId2"/>
          <a:stretch>
            <a:fillRect/>
          </a:stretch>
        </p:blipFill>
        <p:spPr>
          <a:xfrm>
            <a:off x="3597152" y="1313106"/>
            <a:ext cx="3171825" cy="2333625"/>
          </a:xfrm>
          <a:prstGeom prst="rect">
            <a:avLst/>
          </a:prstGeom>
        </p:spPr>
      </p:pic>
      <p:pic>
        <p:nvPicPr>
          <p:cNvPr id="13" name="Picture 12"/>
          <p:cNvPicPr>
            <a:picLocks noChangeAspect="1"/>
          </p:cNvPicPr>
          <p:nvPr/>
        </p:nvPicPr>
        <p:blipFill>
          <a:blip r:embed="rId3"/>
          <a:stretch>
            <a:fillRect/>
          </a:stretch>
        </p:blipFill>
        <p:spPr>
          <a:xfrm>
            <a:off x="7080004" y="1313106"/>
            <a:ext cx="4581525" cy="2552700"/>
          </a:xfrm>
          <a:prstGeom prst="rect">
            <a:avLst/>
          </a:prstGeom>
        </p:spPr>
      </p:pic>
      <p:pic>
        <p:nvPicPr>
          <p:cNvPr id="14" name="Picture 13"/>
          <p:cNvPicPr>
            <a:picLocks noChangeAspect="1"/>
          </p:cNvPicPr>
          <p:nvPr/>
        </p:nvPicPr>
        <p:blipFill>
          <a:blip r:embed="rId4"/>
          <a:stretch>
            <a:fillRect/>
          </a:stretch>
        </p:blipFill>
        <p:spPr>
          <a:xfrm>
            <a:off x="838200" y="1589331"/>
            <a:ext cx="2447925" cy="2057400"/>
          </a:xfrm>
          <a:prstGeom prst="rect">
            <a:avLst/>
          </a:prstGeom>
        </p:spPr>
      </p:pic>
      <p:sp>
        <p:nvSpPr>
          <p:cNvPr id="15" name="Rectangle 14"/>
          <p:cNvSpPr/>
          <p:nvPr/>
        </p:nvSpPr>
        <p:spPr>
          <a:xfrm>
            <a:off x="984003" y="4547771"/>
            <a:ext cx="10677525" cy="2031325"/>
          </a:xfrm>
          <a:prstGeom prst="rect">
            <a:avLst/>
          </a:prstGeom>
        </p:spPr>
        <p:txBody>
          <a:bodyPr wrap="square">
            <a:spAutoFit/>
          </a:bodyPr>
          <a:lstStyle/>
          <a:p>
            <a:r>
              <a:rPr lang="en-US" dirty="0">
                <a:hlinkClick r:id="rId5"/>
              </a:rPr>
              <a:t>https://</a:t>
            </a:r>
            <a:r>
              <a:rPr lang="en-US" dirty="0" smtClean="0">
                <a:hlinkClick r:id="rId5"/>
              </a:rPr>
              <a:t>medium.com/data-design/visiting-categorical-features-and-encoding-in-decision-trees-53400fa65931</a:t>
            </a:r>
            <a:endParaRPr lang="en-US" dirty="0" smtClean="0"/>
          </a:p>
          <a:p>
            <a:endParaRPr lang="fi-FI" dirty="0"/>
          </a:p>
          <a:p>
            <a:r>
              <a:rPr lang="en-US" dirty="0">
                <a:hlinkClick r:id="rId6"/>
              </a:rPr>
              <a:t>http://contrib.scikit-learn.org/categorical-encoding</a:t>
            </a:r>
            <a:r>
              <a:rPr lang="en-US" dirty="0" smtClean="0">
                <a:hlinkClick r:id="rId6"/>
              </a:rPr>
              <a:t>/</a:t>
            </a:r>
            <a:endParaRPr lang="en-US" dirty="0" smtClean="0"/>
          </a:p>
          <a:p>
            <a:endParaRPr lang="fi-FI" dirty="0"/>
          </a:p>
          <a:p>
            <a:r>
              <a:rPr lang="en-US">
                <a:hlinkClick r:id="rId7"/>
              </a:rPr>
              <a:t>https://</a:t>
            </a:r>
            <a:r>
              <a:rPr lang="en-US" smtClean="0">
                <a:hlinkClick r:id="rId7"/>
              </a:rPr>
              <a:t>github.com/scikit-learn-contrib/categorical-encoding</a:t>
            </a:r>
            <a:endParaRPr lang="en-US" smtClean="0"/>
          </a:p>
          <a:p>
            <a:endParaRPr lang="en-US" dirty="0" smtClean="0"/>
          </a:p>
          <a:p>
            <a:endParaRPr lang="en-US" dirty="0"/>
          </a:p>
        </p:txBody>
      </p:sp>
    </p:spTree>
    <p:extLst>
      <p:ext uri="{BB962C8B-B14F-4D97-AF65-F5344CB8AC3E}">
        <p14:creationId xmlns:p14="http://schemas.microsoft.com/office/powerpoint/2010/main" val="4209598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CFEC861-5584-4AFE-AFB0-32169D1D82AB}" type="slidenum">
              <a:rPr lang="fi-FI" smtClean="0"/>
              <a:t>26</a:t>
            </a:fld>
            <a:endParaRPr lang="fi-FI"/>
          </a:p>
        </p:txBody>
      </p:sp>
      <p:sp>
        <p:nvSpPr>
          <p:cNvPr id="3" name="TextBox 2"/>
          <p:cNvSpPr txBox="1"/>
          <p:nvPr/>
        </p:nvSpPr>
        <p:spPr>
          <a:xfrm>
            <a:off x="4448907" y="6352143"/>
            <a:ext cx="3751540" cy="369332"/>
          </a:xfrm>
          <a:prstGeom prst="rect">
            <a:avLst/>
          </a:prstGeom>
          <a:noFill/>
        </p:spPr>
        <p:txBody>
          <a:bodyPr wrap="none" rtlCol="0">
            <a:spAutoFit/>
          </a:bodyPr>
          <a:lstStyle/>
          <a:p>
            <a:r>
              <a:rPr lang="en-US" dirty="0">
                <a:hlinkClick r:id="rId2"/>
              </a:rPr>
              <a:t>https://stats.idre.ucla.edu/other/dae</a:t>
            </a:r>
            <a:r>
              <a:rPr lang="en-US" dirty="0" smtClean="0">
                <a:hlinkClick r:id="rId2"/>
              </a:rPr>
              <a:t>/</a:t>
            </a:r>
            <a:endParaRPr lang="en-US" dirty="0"/>
          </a:p>
        </p:txBody>
      </p:sp>
      <p:pic>
        <p:nvPicPr>
          <p:cNvPr id="4" name="Picture 3"/>
          <p:cNvPicPr>
            <a:picLocks noChangeAspect="1"/>
          </p:cNvPicPr>
          <p:nvPr/>
        </p:nvPicPr>
        <p:blipFill>
          <a:blip r:embed="rId3"/>
          <a:stretch>
            <a:fillRect/>
          </a:stretch>
        </p:blipFill>
        <p:spPr>
          <a:xfrm>
            <a:off x="6324677" y="322104"/>
            <a:ext cx="5272377" cy="5832511"/>
          </a:xfrm>
          <a:prstGeom prst="rect">
            <a:avLst/>
          </a:prstGeom>
        </p:spPr>
      </p:pic>
      <p:pic>
        <p:nvPicPr>
          <p:cNvPr id="5" name="Picture 4"/>
          <p:cNvPicPr>
            <a:picLocks noChangeAspect="1"/>
          </p:cNvPicPr>
          <p:nvPr/>
        </p:nvPicPr>
        <p:blipFill>
          <a:blip r:embed="rId4"/>
          <a:stretch>
            <a:fillRect/>
          </a:stretch>
        </p:blipFill>
        <p:spPr>
          <a:xfrm>
            <a:off x="448197" y="169668"/>
            <a:ext cx="4748058" cy="5984947"/>
          </a:xfrm>
          <a:prstGeom prst="rect">
            <a:avLst/>
          </a:prstGeom>
        </p:spPr>
      </p:pic>
    </p:spTree>
    <p:extLst>
      <p:ext uri="{BB962C8B-B14F-4D97-AF65-F5344CB8AC3E}">
        <p14:creationId xmlns:p14="http://schemas.microsoft.com/office/powerpoint/2010/main" val="411671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0275" y="2143125"/>
            <a:ext cx="7791450" cy="2571750"/>
          </a:xfrm>
          <a:prstGeom prst="rect">
            <a:avLst/>
          </a:prstGeom>
        </p:spPr>
      </p:pic>
      <p:sp>
        <p:nvSpPr>
          <p:cNvPr id="3" name="TextBox 2"/>
          <p:cNvSpPr txBox="1"/>
          <p:nvPr/>
        </p:nvSpPr>
        <p:spPr>
          <a:xfrm>
            <a:off x="4084320" y="4728754"/>
            <a:ext cx="3847015" cy="369332"/>
          </a:xfrm>
          <a:prstGeom prst="rect">
            <a:avLst/>
          </a:prstGeom>
          <a:noFill/>
        </p:spPr>
        <p:txBody>
          <a:bodyPr wrap="none" rtlCol="0">
            <a:spAutoFit/>
          </a:bodyPr>
          <a:lstStyle/>
          <a:p>
            <a:r>
              <a:rPr lang="en-US" dirty="0">
                <a:hlinkClick r:id="rId3"/>
              </a:rPr>
              <a:t>https://</a:t>
            </a:r>
            <a:r>
              <a:rPr lang="en-US" dirty="0" smtClean="0">
                <a:hlinkClick r:id="rId3"/>
              </a:rPr>
              <a:t>www.brainyquote.com/authors</a:t>
            </a:r>
            <a:endParaRPr lang="en-US" dirty="0"/>
          </a:p>
        </p:txBody>
      </p:sp>
    </p:spTree>
    <p:extLst>
      <p:ext uri="{BB962C8B-B14F-4D97-AF65-F5344CB8AC3E}">
        <p14:creationId xmlns:p14="http://schemas.microsoft.com/office/powerpoint/2010/main" val="250457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935" y="5871360"/>
            <a:ext cx="11473993" cy="830997"/>
          </a:xfrm>
          <a:prstGeom prst="rect">
            <a:avLst/>
          </a:prstGeom>
          <a:noFill/>
        </p:spPr>
        <p:txBody>
          <a:bodyPr wrap="square" rtlCol="0">
            <a:spAutoFit/>
          </a:bodyPr>
          <a:lstStyle/>
          <a:p>
            <a:r>
              <a:rPr lang="en-US" sz="1600" dirty="0">
                <a:hlinkClick r:id="rId2"/>
              </a:rPr>
              <a:t>https://public.tableau.com/profile/mckinsey.analytics#!/</a:t>
            </a:r>
            <a:r>
              <a:rPr lang="en-US" sz="1600" dirty="0" smtClean="0">
                <a:hlinkClick r:id="rId2"/>
              </a:rPr>
              <a:t>vizhome/AutomationBySector/WhereMachinesCanReplaceHumans</a:t>
            </a:r>
            <a:r>
              <a:rPr lang="en-US" sz="1600" dirty="0" smtClean="0"/>
              <a:t> and</a:t>
            </a:r>
          </a:p>
          <a:p>
            <a:r>
              <a:rPr lang="en-US" sz="1600" dirty="0">
                <a:hlinkClick r:id="rId3"/>
              </a:rPr>
              <a:t>https://public.tableau.com/profile/mckinsey.analytics#!/</a:t>
            </a:r>
            <a:r>
              <a:rPr lang="en-US" sz="1600" dirty="0" smtClean="0">
                <a:hlinkClick r:id="rId3"/>
              </a:rPr>
              <a:t>vizhome/InternationalAutomation/WhereMachinesCanReplaceHumans</a:t>
            </a:r>
            <a:r>
              <a:rPr lang="en-US" sz="1600" dirty="0" smtClean="0"/>
              <a:t> and</a:t>
            </a:r>
          </a:p>
          <a:p>
            <a:r>
              <a:rPr lang="en-US" sz="1600" dirty="0">
                <a:hlinkClick r:id="rId4"/>
              </a:rPr>
              <a:t>https://public.tableau.com/profile/mckinsey.analytics#!/</a:t>
            </a:r>
            <a:r>
              <a:rPr lang="en-US" sz="1600" dirty="0" smtClean="0">
                <a:hlinkClick r:id="rId4"/>
              </a:rPr>
              <a:t>vizhome/AutomationandUSjobs/Technicalpotentialforautomation</a:t>
            </a:r>
            <a:endParaRPr lang="en-US" sz="1600" dirty="0"/>
          </a:p>
        </p:txBody>
      </p:sp>
      <p:sp>
        <p:nvSpPr>
          <p:cNvPr id="3" name="TextBox 2"/>
          <p:cNvSpPr txBox="1"/>
          <p:nvPr/>
        </p:nvSpPr>
        <p:spPr>
          <a:xfrm>
            <a:off x="831497" y="4542816"/>
            <a:ext cx="10316401" cy="646331"/>
          </a:xfrm>
          <a:prstGeom prst="rect">
            <a:avLst/>
          </a:prstGeom>
          <a:noFill/>
        </p:spPr>
        <p:txBody>
          <a:bodyPr wrap="square" rtlCol="0">
            <a:spAutoFit/>
          </a:bodyPr>
          <a:lstStyle/>
          <a:p>
            <a:r>
              <a:rPr lang="en-US" dirty="0"/>
              <a:t>McKinsey Global Institute. (2017). </a:t>
            </a:r>
            <a:r>
              <a:rPr lang="en-US" i="1" dirty="0"/>
              <a:t>A future that works: automation, employment, and productivity</a:t>
            </a:r>
            <a:r>
              <a:rPr lang="en-US" dirty="0"/>
              <a:t>. </a:t>
            </a:r>
            <a:r>
              <a:rPr lang="en-US" u="sng" dirty="0">
                <a:hlinkClick r:id="rId5"/>
              </a:rPr>
              <a:t>http://www.mckinsey.com/global-themes/digital-disruption/harnessing-automation-for-a-future-that-works</a:t>
            </a:r>
            <a:endParaRPr lang="en-US" dirty="0"/>
          </a:p>
        </p:txBody>
      </p:sp>
      <p:pic>
        <p:nvPicPr>
          <p:cNvPr id="4" name="Picture 3"/>
          <p:cNvPicPr>
            <a:picLocks noChangeAspect="1"/>
          </p:cNvPicPr>
          <p:nvPr/>
        </p:nvPicPr>
        <p:blipFill>
          <a:blip r:embed="rId6"/>
          <a:stretch>
            <a:fillRect/>
          </a:stretch>
        </p:blipFill>
        <p:spPr>
          <a:xfrm>
            <a:off x="502191" y="1001608"/>
            <a:ext cx="10801350" cy="3200101"/>
          </a:xfrm>
          <a:prstGeom prst="rect">
            <a:avLst/>
          </a:prstGeom>
        </p:spPr>
      </p:pic>
    </p:spTree>
    <p:extLst>
      <p:ext uri="{BB962C8B-B14F-4D97-AF65-F5344CB8AC3E}">
        <p14:creationId xmlns:p14="http://schemas.microsoft.com/office/powerpoint/2010/main" val="5776437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381" y="204282"/>
            <a:ext cx="11709275" cy="6429452"/>
          </a:xfrm>
          <a:prstGeom prst="rect">
            <a:avLst/>
          </a:prstGeom>
          <a:noFill/>
        </p:spPr>
        <p:txBody>
          <a:bodyPr wrap="square" rtlCol="0">
            <a:spAutoFit/>
          </a:bodyPr>
          <a:lstStyle/>
          <a:p>
            <a:r>
              <a:rPr lang="en-US" sz="1420" dirty="0"/>
              <a:t>18 automation capabilities of the work activities within the criteria for the automation (i.e., accept input, information processing, deliver output, and physical movement) are as follows (McKinsey 2017, 34−35, 120−123): </a:t>
            </a:r>
          </a:p>
          <a:p>
            <a:pPr marL="342900" lvl="0" indent="-342900" fontAlgn="base">
              <a:buFont typeface="+mj-lt"/>
              <a:buAutoNum type="arabicPeriod"/>
            </a:pPr>
            <a:r>
              <a:rPr lang="en-US" sz="1420" dirty="0"/>
              <a:t>Accept input − Natural language understanding. Ability to “comprehend language, including nuanced human </a:t>
            </a:r>
            <a:r>
              <a:rPr lang="en-US" sz="1420" dirty="0" smtClean="0"/>
              <a:t>interaction”</a:t>
            </a:r>
            <a:endParaRPr lang="en-US" sz="1420" dirty="0"/>
          </a:p>
          <a:p>
            <a:pPr marL="342900" lvl="0" indent="-342900" fontAlgn="base">
              <a:buFont typeface="+mj-lt"/>
              <a:buAutoNum type="arabicPeriod"/>
            </a:pPr>
            <a:r>
              <a:rPr lang="en-US" sz="1420" dirty="0" smtClean="0"/>
              <a:t>Accept </a:t>
            </a:r>
            <a:r>
              <a:rPr lang="en-US" sz="1420" dirty="0"/>
              <a:t>input –</a:t>
            </a:r>
            <a:r>
              <a:rPr lang="en-US" sz="1420" dirty="0" smtClean="0"/>
              <a:t> </a:t>
            </a:r>
            <a:r>
              <a:rPr lang="en-US" sz="1420" dirty="0"/>
              <a:t>Sensory perception. Ability to “autonomously infer and integrate complex external perception using sensors” (i.e., “visual perception, tactile sensing, and auditory sensing, and involves complex external perception through integrating and analyzing data from various sensors in the physical world”) </a:t>
            </a:r>
          </a:p>
          <a:p>
            <a:pPr marL="342900" lvl="0" indent="-342900" fontAlgn="base">
              <a:buFont typeface="+mj-lt"/>
              <a:buAutoNum type="arabicPeriod"/>
            </a:pPr>
            <a:r>
              <a:rPr lang="en-US" sz="1420" dirty="0" smtClean="0"/>
              <a:t>Accept </a:t>
            </a:r>
            <a:r>
              <a:rPr lang="en-US" sz="1420" dirty="0"/>
              <a:t>input –</a:t>
            </a:r>
            <a:r>
              <a:rPr lang="en-US" sz="1420" dirty="0" smtClean="0"/>
              <a:t> </a:t>
            </a:r>
            <a:r>
              <a:rPr lang="en-US" sz="1420" dirty="0"/>
              <a:t>Social and emotional sensing. Ability to “identify social and emotional </a:t>
            </a:r>
            <a:r>
              <a:rPr lang="en-US" sz="1420" dirty="0" smtClean="0"/>
              <a:t>state”</a:t>
            </a:r>
          </a:p>
          <a:p>
            <a:pPr marL="342900" lvl="0" indent="-342900" fontAlgn="base">
              <a:buFont typeface="+mj-lt"/>
              <a:buAutoNum type="arabicPeriod"/>
            </a:pPr>
            <a:r>
              <a:rPr lang="en-US" sz="1420" dirty="0" smtClean="0"/>
              <a:t>Information </a:t>
            </a:r>
            <a:r>
              <a:rPr lang="en-US" sz="1420" dirty="0"/>
              <a:t>processing –</a:t>
            </a:r>
            <a:r>
              <a:rPr lang="en-US" sz="1420" dirty="0" smtClean="0"/>
              <a:t> </a:t>
            </a:r>
            <a:r>
              <a:rPr lang="en-US" sz="1420" dirty="0"/>
              <a:t>Recognizing known patterns / categories (supervised learning). Ability to “recognize simple / complex known patterns and categories other than sensory perception” </a:t>
            </a:r>
          </a:p>
          <a:p>
            <a:pPr marL="342900" lvl="0" indent="-342900" fontAlgn="base">
              <a:buFont typeface="+mj-lt"/>
              <a:buAutoNum type="arabicPeriod"/>
            </a:pPr>
            <a:r>
              <a:rPr lang="en-US" sz="1420" dirty="0" smtClean="0"/>
              <a:t>Information </a:t>
            </a:r>
            <a:r>
              <a:rPr lang="en-US" sz="1420" dirty="0"/>
              <a:t>processing –</a:t>
            </a:r>
            <a:r>
              <a:rPr lang="en-US" sz="1420" dirty="0" smtClean="0"/>
              <a:t> </a:t>
            </a:r>
            <a:r>
              <a:rPr lang="en-US" sz="1420" dirty="0"/>
              <a:t>Generation of novel pattern / categories. Ability to “create and recognize new patterns/categories (e.g., hypothesized categories)” </a:t>
            </a:r>
          </a:p>
          <a:p>
            <a:pPr marL="342900" lvl="0" indent="-342900" fontAlgn="base">
              <a:buFont typeface="+mj-lt"/>
              <a:buAutoNum type="arabicPeriod"/>
            </a:pPr>
            <a:r>
              <a:rPr lang="en-US" sz="1420" dirty="0" smtClean="0"/>
              <a:t>Information </a:t>
            </a:r>
            <a:r>
              <a:rPr lang="en-US" sz="1420" dirty="0"/>
              <a:t>processing –</a:t>
            </a:r>
            <a:r>
              <a:rPr lang="en-US" sz="1420" dirty="0" smtClean="0"/>
              <a:t> </a:t>
            </a:r>
            <a:r>
              <a:rPr lang="en-US" sz="1420" dirty="0"/>
              <a:t>Logical reasoning / problem solving. Ability to “solve problems in an organized way using contextual information and increasingly complex input variables other than optimization and planning” </a:t>
            </a:r>
          </a:p>
          <a:p>
            <a:pPr marL="342900" lvl="0" indent="-342900" fontAlgn="base">
              <a:buFont typeface="+mj-lt"/>
              <a:buAutoNum type="arabicPeriod"/>
            </a:pPr>
            <a:r>
              <a:rPr lang="en-US" sz="1420" dirty="0" smtClean="0"/>
              <a:t>Information </a:t>
            </a:r>
            <a:r>
              <a:rPr lang="en-US" sz="1420" dirty="0"/>
              <a:t>processing –</a:t>
            </a:r>
            <a:r>
              <a:rPr lang="en-US" sz="1420" dirty="0" smtClean="0"/>
              <a:t> </a:t>
            </a:r>
            <a:r>
              <a:rPr lang="en-US" sz="1420" dirty="0"/>
              <a:t>Optimization and planning. Ability to “optimize and plan for objective outcomes across various constraints” </a:t>
            </a:r>
            <a:endParaRPr lang="en-US" sz="1420" dirty="0" smtClean="0"/>
          </a:p>
          <a:p>
            <a:pPr marL="342900" lvl="0" indent="-342900" fontAlgn="base">
              <a:buFont typeface="+mj-lt"/>
              <a:buAutoNum type="arabicPeriod"/>
            </a:pPr>
            <a:r>
              <a:rPr lang="en-US" sz="1420" dirty="0" smtClean="0"/>
              <a:t>Information </a:t>
            </a:r>
            <a:r>
              <a:rPr lang="en-US" sz="1420" dirty="0"/>
              <a:t>processing – Creativity. Ability to “create the diverse and novel ideas, or the novel combinations of </a:t>
            </a:r>
            <a:r>
              <a:rPr lang="en-US" sz="1420" dirty="0" smtClean="0"/>
              <a:t>ideas”</a:t>
            </a:r>
          </a:p>
          <a:p>
            <a:pPr marL="342900" lvl="0" indent="-342900" fontAlgn="base">
              <a:buFont typeface="+mj-lt"/>
              <a:buAutoNum type="arabicPeriod"/>
            </a:pPr>
            <a:r>
              <a:rPr lang="en-US" sz="1420" dirty="0" smtClean="0"/>
              <a:t>Information </a:t>
            </a:r>
            <a:r>
              <a:rPr lang="en-US" sz="1420" dirty="0"/>
              <a:t>processing –</a:t>
            </a:r>
            <a:r>
              <a:rPr lang="en-US" sz="1420" dirty="0" smtClean="0"/>
              <a:t> </a:t>
            </a:r>
            <a:r>
              <a:rPr lang="en-US" sz="1420" dirty="0"/>
              <a:t>Information retrieval. Ability to “search and retrieve information from a large scale of sources (breadth, depth, and degree of integration</a:t>
            </a:r>
            <a:r>
              <a:rPr lang="en-US" sz="1420" dirty="0" smtClean="0"/>
              <a:t>)”</a:t>
            </a:r>
          </a:p>
          <a:p>
            <a:pPr marL="342900" lvl="0" indent="-342900" fontAlgn="base">
              <a:buFont typeface="+mj-lt"/>
              <a:buAutoNum type="arabicPeriod"/>
            </a:pPr>
            <a:r>
              <a:rPr lang="en-US" sz="1420" dirty="0" smtClean="0"/>
              <a:t>Information </a:t>
            </a:r>
            <a:r>
              <a:rPr lang="en-US" sz="1420" dirty="0"/>
              <a:t>processing –</a:t>
            </a:r>
            <a:r>
              <a:rPr lang="en-US" sz="1420" dirty="0" smtClean="0"/>
              <a:t> </a:t>
            </a:r>
            <a:r>
              <a:rPr lang="en-US" sz="1420" dirty="0"/>
              <a:t>Coordination with multiple agents. “Interact with others, including humans in, to coordinate group activity” </a:t>
            </a:r>
            <a:endParaRPr lang="en-US" sz="1420" dirty="0" smtClean="0"/>
          </a:p>
          <a:p>
            <a:pPr marL="342900" lvl="0" indent="-342900" fontAlgn="base">
              <a:buFont typeface="+mj-lt"/>
              <a:buAutoNum type="arabicPeriod"/>
            </a:pPr>
            <a:r>
              <a:rPr lang="en-US" sz="1420" dirty="0" smtClean="0"/>
              <a:t>Information </a:t>
            </a:r>
            <a:r>
              <a:rPr lang="en-US" sz="1420" dirty="0"/>
              <a:t>processing –</a:t>
            </a:r>
            <a:r>
              <a:rPr lang="en-US" sz="1420" dirty="0" smtClean="0"/>
              <a:t> </a:t>
            </a:r>
            <a:r>
              <a:rPr lang="en-US" sz="1420" dirty="0"/>
              <a:t>Social and emotional reasoning. Ability to “accurately draw conclusions about social and emotional state, and determine appropriate response/action” </a:t>
            </a:r>
          </a:p>
          <a:p>
            <a:pPr marL="342900" lvl="0" indent="-342900" fontAlgn="base">
              <a:buFont typeface="+mj-lt"/>
              <a:buAutoNum type="arabicPeriod"/>
            </a:pPr>
            <a:r>
              <a:rPr lang="en-US" sz="1420" dirty="0" smtClean="0"/>
              <a:t>Deliver </a:t>
            </a:r>
            <a:r>
              <a:rPr lang="en-US" sz="1420" dirty="0"/>
              <a:t>output – Output articulation / display. Ability to “deliver outputs /visualizations across a variety of mediums other than natural language” (i.e., “automated production of pictures, diagrams, graphs, or mixed media presentations”) </a:t>
            </a:r>
          </a:p>
          <a:p>
            <a:pPr marL="342900" lvl="0" indent="-342900" fontAlgn="base">
              <a:buFont typeface="+mj-lt"/>
              <a:buAutoNum type="arabicPeriod"/>
            </a:pPr>
            <a:r>
              <a:rPr lang="en-US" sz="1420" dirty="0" smtClean="0"/>
              <a:t>Deliver </a:t>
            </a:r>
            <a:r>
              <a:rPr lang="en-US" sz="1420" dirty="0"/>
              <a:t>output – Natural language generation. Ability to “deliver messages in natural language, including nuanced human interaction and some quasi language (e.g., gestures)” </a:t>
            </a:r>
          </a:p>
          <a:p>
            <a:pPr marL="342900" lvl="0" indent="-342900" fontAlgn="base">
              <a:buFont typeface="+mj-lt"/>
              <a:buAutoNum type="arabicPeriod"/>
            </a:pPr>
            <a:r>
              <a:rPr lang="en-US" sz="1420" dirty="0" smtClean="0"/>
              <a:t>Deliver </a:t>
            </a:r>
            <a:r>
              <a:rPr lang="en-US" sz="1420" dirty="0"/>
              <a:t>output – Emotional and social output. Ability to “produce emotionally appropriate output (e.g., speech, body language)” </a:t>
            </a:r>
          </a:p>
          <a:p>
            <a:pPr marL="342900" lvl="0" indent="-342900" fontAlgn="base">
              <a:buFont typeface="+mj-lt"/>
              <a:buAutoNum type="arabicPeriod"/>
            </a:pPr>
            <a:r>
              <a:rPr lang="en-US" sz="1420" dirty="0" smtClean="0"/>
              <a:t>Physical </a:t>
            </a:r>
            <a:r>
              <a:rPr lang="en-US" sz="1420" dirty="0"/>
              <a:t>movement – Fine motor skills / dexterity. Ability to “manipulate objects with dexterity and sensitivity” </a:t>
            </a:r>
          </a:p>
          <a:p>
            <a:pPr marL="342900" lvl="0" indent="-342900" fontAlgn="base">
              <a:buFont typeface="+mj-lt"/>
              <a:buAutoNum type="arabicPeriod"/>
            </a:pPr>
            <a:r>
              <a:rPr lang="en-US" sz="1420" dirty="0" smtClean="0"/>
              <a:t>Physical </a:t>
            </a:r>
            <a:r>
              <a:rPr lang="en-US" sz="1420" dirty="0"/>
              <a:t>movement – Gross motor skills. Ability to “move objects with multidimensional motor skills” </a:t>
            </a:r>
          </a:p>
          <a:p>
            <a:pPr marL="342900" lvl="0" indent="-342900" fontAlgn="base">
              <a:buFont typeface="+mj-lt"/>
              <a:buAutoNum type="arabicPeriod"/>
            </a:pPr>
            <a:r>
              <a:rPr lang="en-US" sz="1420" dirty="0" smtClean="0"/>
              <a:t>Physical </a:t>
            </a:r>
            <a:r>
              <a:rPr lang="en-US" sz="1420" dirty="0"/>
              <a:t>movement – Navigation. Ability to “autonomously navigate in various environments” </a:t>
            </a:r>
          </a:p>
          <a:p>
            <a:pPr marL="342900" lvl="0" indent="-342900" fontAlgn="base">
              <a:buFont typeface="+mj-lt"/>
              <a:buAutoNum type="arabicPeriod"/>
            </a:pPr>
            <a:r>
              <a:rPr lang="en-US" sz="1420" dirty="0" smtClean="0"/>
              <a:t>Physical </a:t>
            </a:r>
            <a:r>
              <a:rPr lang="en-US" sz="1420" dirty="0"/>
              <a:t>movement – Mobility. Ability to “move within and across various environments and terrain”</a:t>
            </a:r>
          </a:p>
        </p:txBody>
      </p:sp>
    </p:spTree>
    <p:extLst>
      <p:ext uri="{BB962C8B-B14F-4D97-AF65-F5344CB8AC3E}">
        <p14:creationId xmlns:p14="http://schemas.microsoft.com/office/powerpoint/2010/main" val="2252453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09598" y="0"/>
            <a:ext cx="6686550" cy="6791325"/>
          </a:xfrm>
          <a:prstGeom prst="rect">
            <a:avLst/>
          </a:prstGeom>
        </p:spPr>
      </p:pic>
      <p:sp>
        <p:nvSpPr>
          <p:cNvPr id="3" name="TextBox 2"/>
          <p:cNvSpPr txBox="1"/>
          <p:nvPr/>
        </p:nvSpPr>
        <p:spPr>
          <a:xfrm>
            <a:off x="341746" y="554182"/>
            <a:ext cx="4294910" cy="923330"/>
          </a:xfrm>
          <a:prstGeom prst="rect">
            <a:avLst/>
          </a:prstGeom>
          <a:noFill/>
        </p:spPr>
        <p:txBody>
          <a:bodyPr wrap="square" rtlCol="0">
            <a:spAutoFit/>
          </a:bodyPr>
          <a:lstStyle/>
          <a:p>
            <a:r>
              <a:rPr lang="en-US" dirty="0"/>
              <a:t>Current technologies have achieved different levels of human performance across 18 capabilities</a:t>
            </a:r>
          </a:p>
        </p:txBody>
      </p:sp>
      <p:sp>
        <p:nvSpPr>
          <p:cNvPr id="4" name="TextBox 3"/>
          <p:cNvSpPr txBox="1"/>
          <p:nvPr/>
        </p:nvSpPr>
        <p:spPr>
          <a:xfrm>
            <a:off x="341746" y="5867995"/>
            <a:ext cx="4346422" cy="923330"/>
          </a:xfrm>
          <a:prstGeom prst="rect">
            <a:avLst/>
          </a:prstGeom>
          <a:noFill/>
        </p:spPr>
        <p:txBody>
          <a:bodyPr wrap="square" rtlCol="0">
            <a:spAutoFit/>
          </a:bodyPr>
          <a:lstStyle/>
          <a:p>
            <a:r>
              <a:rPr lang="en-US" dirty="0"/>
              <a:t>McKinsey Global Institute. (2017). </a:t>
            </a:r>
            <a:r>
              <a:rPr lang="en-US" i="1" dirty="0"/>
              <a:t>A future that works: automation, employment, and productivity</a:t>
            </a:r>
            <a:r>
              <a:rPr lang="en-US" dirty="0"/>
              <a:t>.</a:t>
            </a:r>
          </a:p>
        </p:txBody>
      </p:sp>
    </p:spTree>
    <p:extLst>
      <p:ext uri="{BB962C8B-B14F-4D97-AF65-F5344CB8AC3E}">
        <p14:creationId xmlns:p14="http://schemas.microsoft.com/office/powerpoint/2010/main" val="41489945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0825" y="359924"/>
            <a:ext cx="5853065" cy="6190742"/>
          </a:xfrm>
          <a:prstGeom prst="rect">
            <a:avLst/>
          </a:prstGeom>
        </p:spPr>
      </p:pic>
    </p:spTree>
    <p:extLst>
      <p:ext uri="{BB962C8B-B14F-4D97-AF65-F5344CB8AC3E}">
        <p14:creationId xmlns:p14="http://schemas.microsoft.com/office/powerpoint/2010/main" val="8415686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7635" y="344632"/>
            <a:ext cx="7483475" cy="5625875"/>
          </a:xfrm>
          <a:prstGeom prst="rect">
            <a:avLst/>
          </a:prstGeom>
        </p:spPr>
      </p:pic>
      <p:sp>
        <p:nvSpPr>
          <p:cNvPr id="3" name="TextBox 2"/>
          <p:cNvSpPr txBox="1"/>
          <p:nvPr/>
        </p:nvSpPr>
        <p:spPr>
          <a:xfrm>
            <a:off x="1104212" y="6329753"/>
            <a:ext cx="9567031" cy="369332"/>
          </a:xfrm>
          <a:prstGeom prst="rect">
            <a:avLst/>
          </a:prstGeom>
          <a:noFill/>
        </p:spPr>
        <p:txBody>
          <a:bodyPr wrap="square" rtlCol="0">
            <a:spAutoFit/>
          </a:bodyPr>
          <a:lstStyle/>
          <a:p>
            <a:r>
              <a:rPr lang="en-US" dirty="0"/>
              <a:t>McKinsey Global Institute. (2017). </a:t>
            </a:r>
            <a:r>
              <a:rPr lang="en-US" i="1" dirty="0"/>
              <a:t>A future that works: automation, employment, and productivity</a:t>
            </a:r>
            <a:r>
              <a:rPr lang="en-US" dirty="0"/>
              <a:t>.</a:t>
            </a:r>
          </a:p>
        </p:txBody>
      </p:sp>
    </p:spTree>
    <p:extLst>
      <p:ext uri="{BB962C8B-B14F-4D97-AF65-F5344CB8AC3E}">
        <p14:creationId xmlns:p14="http://schemas.microsoft.com/office/powerpoint/2010/main" val="7587831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5570" y="408618"/>
            <a:ext cx="8684097" cy="5204188"/>
          </a:xfrm>
          <a:prstGeom prst="rect">
            <a:avLst/>
          </a:prstGeom>
        </p:spPr>
      </p:pic>
      <p:sp>
        <p:nvSpPr>
          <p:cNvPr id="3" name="TextBox 2"/>
          <p:cNvSpPr txBox="1"/>
          <p:nvPr/>
        </p:nvSpPr>
        <p:spPr>
          <a:xfrm>
            <a:off x="1162579" y="6213021"/>
            <a:ext cx="9424562" cy="369332"/>
          </a:xfrm>
          <a:prstGeom prst="rect">
            <a:avLst/>
          </a:prstGeom>
          <a:noFill/>
        </p:spPr>
        <p:txBody>
          <a:bodyPr wrap="square" rtlCol="0">
            <a:spAutoFit/>
          </a:bodyPr>
          <a:lstStyle/>
          <a:p>
            <a:r>
              <a:rPr lang="en-US" dirty="0"/>
              <a:t>McKinsey Global Institute. (2017). </a:t>
            </a:r>
            <a:r>
              <a:rPr lang="en-US" i="1" dirty="0"/>
              <a:t>A future that works: automation, employment, and productivity</a:t>
            </a:r>
            <a:r>
              <a:rPr lang="en-US" dirty="0"/>
              <a:t>.</a:t>
            </a:r>
          </a:p>
        </p:txBody>
      </p:sp>
    </p:spTree>
    <p:extLst>
      <p:ext uri="{BB962C8B-B14F-4D97-AF65-F5344CB8AC3E}">
        <p14:creationId xmlns:p14="http://schemas.microsoft.com/office/powerpoint/2010/main" val="3732937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41159</TotalTime>
  <Words>1028</Words>
  <Application>Microsoft Office PowerPoint</Application>
  <PresentationFormat>Widescreen</PresentationFormat>
  <Paragraphs>96</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Analytics for everyone</vt:lpstr>
      <vt:lpstr>PowerPoint Presentation</vt:lpstr>
      <vt:lpstr>Two types of files: binary (used by various programs; compressed/encrypted format) and text (can be processed easily by any program or editor)</vt:lpstr>
      <vt:lpstr>API-based application architecture</vt:lpstr>
      <vt:lpstr>PowerPoint Presentation</vt:lpstr>
      <vt:lpstr>PowerPoint Presentation</vt:lpstr>
      <vt:lpstr>PowerPoint Presentation</vt:lpstr>
      <vt:lpstr>PowerPoint Presentation</vt:lpstr>
      <vt:lpstr>PowerPoint Presentation</vt:lpstr>
      <vt:lpstr>PowerPoint Presentation</vt:lpstr>
      <vt:lpstr>There are many ways to deal with categorical data</vt:lpstr>
      <vt:lpstr>PowerPoint Presentation</vt:lpstr>
    </vt:vector>
  </TitlesOfParts>
  <Company>University of Eastern Finland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data to insights</dc:title>
  <dc:creator>Virpi Hotti</dc:creator>
  <cp:lastModifiedBy>Virpi Hotti</cp:lastModifiedBy>
  <cp:revision>744</cp:revision>
  <cp:lastPrinted>2018-01-09T10:52:40Z</cp:lastPrinted>
  <dcterms:created xsi:type="dcterms:W3CDTF">2017-10-07T07:37:05Z</dcterms:created>
  <dcterms:modified xsi:type="dcterms:W3CDTF">2018-02-14T07:25:34Z</dcterms:modified>
</cp:coreProperties>
</file>